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7" r:id="rId2"/>
    <p:sldId id="275" r:id="rId3"/>
    <p:sldId id="366" r:id="rId4"/>
    <p:sldId id="356" r:id="rId5"/>
    <p:sldId id="318" r:id="rId6"/>
    <p:sldId id="355" r:id="rId7"/>
    <p:sldId id="367" r:id="rId8"/>
    <p:sldId id="368" r:id="rId9"/>
    <p:sldId id="319" r:id="rId10"/>
    <p:sldId id="369" r:id="rId11"/>
    <p:sldId id="373" r:id="rId12"/>
    <p:sldId id="374" r:id="rId13"/>
    <p:sldId id="370" r:id="rId14"/>
    <p:sldId id="361" r:id="rId15"/>
    <p:sldId id="362" r:id="rId16"/>
    <p:sldId id="363" r:id="rId17"/>
    <p:sldId id="371" r:id="rId18"/>
    <p:sldId id="372" r:id="rId19"/>
  </p:sldIdLst>
  <p:sldSz cx="12192000" cy="6858000"/>
  <p:notesSz cx="6807200" cy="9939338"/>
  <p:embeddedFontLs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pos="189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>
      <p:cViewPr>
        <p:scale>
          <a:sx n="75" d="100"/>
          <a:sy n="75" d="100"/>
        </p:scale>
        <p:origin x="1986" y="984"/>
      </p:cViewPr>
      <p:guideLst>
        <p:guide orient="horz" pos="2160"/>
        <p:guide orient="horz" pos="1049"/>
        <p:guide orient="horz" pos="3385"/>
        <p:guide pos="189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3DDCE-0DA1-43F2-B769-AFB85D32A904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E7E0-B4EA-48B9-B26B-342D12CBB8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112F9E2-CBC5-486F-A2D6-F8FC6FBD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24F39E05-EEEF-4868-9C50-122585A60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8A174A9-5BE5-432A-8B14-126E95B80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8AD07B47-87C0-48D6-9938-8597D1D6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94A1CE7-AFC2-43C2-BE72-E7D5C0843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04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8853633B-EC44-4008-B174-7769934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1CD26E17-08A1-4AB6-8A02-5A9DA04D31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B5E61378-F613-4387-96BB-5399A383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EAFAE294-A5ED-4800-886A-300BE5B9C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788B7CA-4CBE-456A-BAA0-76EE5F21F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6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B28BF42B-BA8A-4E01-B304-90A8F574D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AFFADF84-932B-4C68-8140-6D9033C4E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D63F986-E1C0-4BFF-BE8B-EB3A9A69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141DFD2-C562-4293-8DE5-3E0966B7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8A0F3C7-4E70-471F-916F-94A6DCF56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6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88AE9DF-640D-4698-8AE9-0C85C01D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C2AF418-3B42-4F72-A6A7-D2DDBC172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0389063-7236-4990-9D63-8F6F2B0AF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840D813-968B-4A3B-889A-C182C4F6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2FE7242-2B59-400F-97BC-0C16E06F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948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AA1561B-7412-4F3F-B414-95EF4B05D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252EEB1-CC4B-4993-A0EF-EB2B88C6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B91739-BDDB-4000-A808-4E2E74E8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32C41DA-8839-43A2-A121-22A69091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AD751F1-6779-4BEE-9A12-0092B3B3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599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CF3D34-629B-4B1D-8475-72F801843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7DE4DF4D-4FEB-40DF-BD06-AE7AF852F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6F02E26E-B3B1-4681-9D9A-2BC3BA18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6475607A-AB40-4925-AA7F-36211D3D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999829DD-1E06-44C5-A5DA-70A32292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24709D97-058A-46BF-81DB-8279CEE1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08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E4CB5920-AEC2-40B9-9AEA-CDB63EBBF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6D3D238E-E140-4321-941F-59341028B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132DA09B-F7CF-49DF-94C6-C57075859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08AA6D85-5CA2-4827-87BE-21B0694D5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DB5E6A3D-DEF2-42A3-A85F-D0E37AC9F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74DD4A7-425B-4343-AA34-AA3FE6FA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F4564344-CBA2-4969-B5C0-A9B8EC12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AD0353C4-CE82-49E2-8954-BE14464B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275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E3B14D2-7B88-43BB-9EBF-69907F0F8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4CEF7965-3ACB-4AAC-8FDA-6B58D14A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5B24BB6E-47E3-4C03-A1D3-E8209C5E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522369CB-153D-4C85-80FF-E14679A5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706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1E6C851A-A20A-48AB-BA38-35968086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BA8CA9B7-D38D-4892-8FD7-BC5BB2C0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A7B02372-071D-4CDC-8855-E2350807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_x211980256" descr="EMB000086602189">
            <a:extLst>
              <a:ext uri="{FF2B5EF4-FFF2-40B4-BE49-F238E27FC236}">
                <a16:creationId xmlns:a16="http://schemas.microsoft.com/office/drawing/2014/main" xmlns="" id="{B329C5CB-AFFC-42D0-B018-D8CB74402A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" y="6579395"/>
            <a:ext cx="1789113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5A02AE-895D-4EF1-9BA2-C017D1FC709A}"/>
              </a:ext>
            </a:extLst>
          </p:cNvPr>
          <p:cNvSpPr txBox="1"/>
          <p:nvPr userDrawn="1"/>
        </p:nvSpPr>
        <p:spPr>
          <a:xfrm>
            <a:off x="11353800" y="648993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D283B2-2D0B-450F-B4F8-94C721BB0DF7}" type="slidenum">
              <a:rPr lang="ko-KR" altLang="en-US" smtClean="0">
                <a:solidFill>
                  <a:srgbClr val="C00000"/>
                </a:solidFill>
              </a:rPr>
              <a:pPr algn="r"/>
              <a:t>‹#›</a:t>
            </a:fld>
            <a:endParaRPr lang="ko-KR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2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C29DF-AED9-4E30-96B0-C880C53C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DADC05BD-6FBD-416A-BFF9-BB7A308E8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2ABD2231-B9DF-4B96-9139-0C73CBB07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F4B0B5D-AF7E-4B34-8F9C-0F8A2D27C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BB137286-DFB8-428E-B80F-71F3B7F4E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466036A6-D33E-43BA-BD08-C42CEF4FD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205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093D6BE-0194-443B-97A8-E35E28A6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AA52AEA-61D9-40D5-B98A-5370320F3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9BC8FF12-1961-4181-9447-F0407C953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1C5581C2-1557-4963-B31F-D91458429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6AFE7325-555C-437F-8DB4-BC85A8C9F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AD306457-D859-49BC-B3CB-9E8D3618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35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6B866588-ADF7-4C10-9D4A-598EE0F5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1D3012D1-3385-4FD8-BE87-52D0DFCCD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17B3826F-617D-4037-BA64-D18D2811C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D60E8-378F-4584-AFDF-08F9FB9A8899}" type="datetimeFigureOut">
              <a:rPr lang="ko-KR" altLang="en-US" smtClean="0"/>
              <a:t>2020-06-16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BD80D16-643A-419C-8D40-06212A0FE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5C30019B-F793-43DB-AA33-198B6CBB6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512F9-555E-4385-831F-E4B94A292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5019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6DEED52-FA0A-4218-9B9D-9463A09C87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3346" y="745650"/>
            <a:ext cx="9144000" cy="1698574"/>
          </a:xfrm>
        </p:spPr>
        <p:txBody>
          <a:bodyPr>
            <a:normAutofit/>
          </a:bodyPr>
          <a:lstStyle/>
          <a:p>
            <a:r>
              <a:rPr lang="ko-KR" altLang="en-US" sz="4400" b="1" dirty="0"/>
              <a:t>한우 인공수정 전산화시스템</a:t>
            </a:r>
            <a:r>
              <a:rPr lang="en-US" altLang="ko-KR" sz="4400" b="1" dirty="0"/>
              <a:t/>
            </a:r>
            <a:br>
              <a:rPr lang="en-US" altLang="ko-KR" sz="4400" b="1" dirty="0"/>
            </a:br>
            <a:r>
              <a:rPr lang="ko-KR" altLang="en-US" sz="4400" b="1" dirty="0" err="1" smtClean="0"/>
              <a:t>웹페이지</a:t>
            </a:r>
            <a:r>
              <a:rPr lang="ko-KR" altLang="en-US" sz="4400" b="1" dirty="0" smtClean="0"/>
              <a:t> </a:t>
            </a:r>
            <a:r>
              <a:rPr lang="ko-KR" altLang="en-US" sz="4400" b="1" dirty="0"/>
              <a:t>메뉴얼</a:t>
            </a:r>
          </a:p>
        </p:txBody>
      </p:sp>
      <p:pic>
        <p:nvPicPr>
          <p:cNvPr id="7" name="_x211980256" descr="EMB000086602189">
            <a:extLst>
              <a:ext uri="{FF2B5EF4-FFF2-40B4-BE49-F238E27FC236}">
                <a16:creationId xmlns:a16="http://schemas.microsoft.com/office/drawing/2014/main" xmlns="" id="{D22ED73C-40C0-4B60-B446-3BDF2296A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23" y="6298747"/>
            <a:ext cx="4039554" cy="5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E78269C-AA95-492A-A300-1D824F3C0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389" y="0"/>
            <a:ext cx="3349611" cy="73723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B5DC4C8-EEF6-49AC-9695-39424131E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8440" cy="1020623"/>
          </a:xfrm>
          <a:prstGeom prst="rect">
            <a:avLst/>
          </a:prstGeom>
        </p:spPr>
      </p:pic>
      <p:sp>
        <p:nvSpPr>
          <p:cNvPr id="4" name="제목 1">
            <a:extLst>
              <a:ext uri="{FF2B5EF4-FFF2-40B4-BE49-F238E27FC236}">
                <a16:creationId xmlns:a16="http://schemas.microsoft.com/office/drawing/2014/main" xmlns="" id="{FC54F6AB-4CE5-4365-94D6-9A3811DD47F4}"/>
              </a:ext>
            </a:extLst>
          </p:cNvPr>
          <p:cNvSpPr txBox="1">
            <a:spLocks/>
          </p:cNvSpPr>
          <p:nvPr/>
        </p:nvSpPr>
        <p:spPr>
          <a:xfrm>
            <a:off x="1524000" y="2375132"/>
            <a:ext cx="9144000" cy="5555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/>
              <a:t>(</a:t>
            </a:r>
            <a:r>
              <a:rPr lang="ko-KR" altLang="en-US" sz="2400" dirty="0"/>
              <a:t>수정사용</a:t>
            </a:r>
            <a:r>
              <a:rPr lang="en-US" altLang="ko-KR" sz="2400" dirty="0"/>
              <a:t>_v1.0)</a:t>
            </a:r>
            <a:endParaRPr lang="ko-KR" altLang="en-US" sz="2400" dirty="0"/>
          </a:p>
        </p:txBody>
      </p:sp>
      <p:sp>
        <p:nvSpPr>
          <p:cNvPr id="9" name="부제목 8">
            <a:extLst>
              <a:ext uri="{FF2B5EF4-FFF2-40B4-BE49-F238E27FC236}">
                <a16:creationId xmlns:a16="http://schemas.microsoft.com/office/drawing/2014/main" xmlns="" id="{8CEE4760-9E50-4C0A-9AB8-945C6D7EC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2562" y="3648173"/>
            <a:ext cx="11438792" cy="1655762"/>
          </a:xfrm>
        </p:spPr>
        <p:txBody>
          <a:bodyPr>
            <a:normAutofit/>
          </a:bodyPr>
          <a:lstStyle/>
          <a:p>
            <a:r>
              <a:rPr lang="en-US" altLang="ko-KR" sz="1800" dirty="0"/>
              <a:t>2020. </a:t>
            </a:r>
            <a:r>
              <a:rPr lang="en-US" altLang="ko-KR" sz="1800" dirty="0" smtClean="0"/>
              <a:t>06</a:t>
            </a:r>
            <a:endParaRPr lang="en-US" altLang="ko-KR" sz="18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+mj-ea"/>
              </a:rPr>
              <a:t>이 매뉴얼은 </a:t>
            </a:r>
            <a:r>
              <a:rPr lang="ko-KR" altLang="en-US" sz="1800" dirty="0" smtClean="0">
                <a:latin typeface="+mj-ea"/>
              </a:rPr>
              <a:t>인공수정 전산화 시스템에 가입한 </a:t>
            </a:r>
            <a:r>
              <a:rPr lang="ko-KR" altLang="en-US" sz="1800" dirty="0" err="1" smtClean="0">
                <a:latin typeface="+mj-ea"/>
              </a:rPr>
              <a:t>수정사만</a:t>
            </a:r>
            <a:r>
              <a:rPr lang="ko-KR" altLang="en-US" sz="1800" dirty="0" smtClean="0">
                <a:latin typeface="+mj-ea"/>
              </a:rPr>
              <a:t> </a:t>
            </a:r>
            <a:r>
              <a:rPr lang="ko-KR" altLang="en-US" sz="1800" dirty="0">
                <a:latin typeface="+mj-ea"/>
              </a:rPr>
              <a:t>사용할 수 있습니다</a:t>
            </a:r>
            <a:r>
              <a:rPr lang="en-US" altLang="ko-KR" sz="1800" dirty="0">
                <a:latin typeface="+mj-ea"/>
              </a:rPr>
              <a:t>.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altLang="ko-KR" sz="1800" dirty="0">
                <a:latin typeface="+mj-ea"/>
              </a:rPr>
              <a:t>(</a:t>
            </a:r>
            <a:r>
              <a:rPr lang="ko-KR" altLang="en-US" sz="1800" dirty="0">
                <a:latin typeface="+mj-ea"/>
              </a:rPr>
              <a:t>사</a:t>
            </a:r>
            <a:r>
              <a:rPr lang="en-US" altLang="ko-KR" sz="1800" dirty="0">
                <a:latin typeface="+mj-ea"/>
              </a:rPr>
              <a:t>)</a:t>
            </a:r>
            <a:r>
              <a:rPr lang="ko-KR" altLang="en-US" sz="1800" dirty="0" err="1">
                <a:latin typeface="+mj-ea"/>
              </a:rPr>
              <a:t>한국기축인공수정사협회</a:t>
            </a:r>
            <a:r>
              <a:rPr lang="ko-KR" altLang="en-US" sz="1800" dirty="0">
                <a:latin typeface="+mj-ea"/>
              </a:rPr>
              <a:t> 연락처 </a:t>
            </a:r>
            <a:r>
              <a:rPr lang="en-US" altLang="ko-KR" sz="1800" dirty="0">
                <a:latin typeface="+mj-ea"/>
              </a:rPr>
              <a:t>: 02-3471-9401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ko-KR" altLang="en-US" sz="1800" dirty="0">
                <a:latin typeface="+mj-ea"/>
              </a:rPr>
              <a:t>한우개량사업소 연락처 </a:t>
            </a:r>
            <a:r>
              <a:rPr lang="en-US" altLang="ko-KR" sz="1800" dirty="0">
                <a:latin typeface="+mj-ea"/>
              </a:rPr>
              <a:t>: 041-661-4673</a:t>
            </a:r>
            <a:endParaRPr lang="ko-KR" altLang="en-US" sz="18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2534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3C902-5AAC-4500-B23A-8348867F747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관리농장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문자 설정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A57B67F-381C-5240-93AE-F1089037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247" y="406947"/>
            <a:ext cx="7617327" cy="34482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83F2BAB-44F2-D143-B017-7BEDDEBEDDBE}"/>
              </a:ext>
            </a:extLst>
          </p:cNvPr>
          <p:cNvSpPr/>
          <p:nvPr/>
        </p:nvSpPr>
        <p:spPr>
          <a:xfrm>
            <a:off x="5134171" y="1823715"/>
            <a:ext cx="390649" cy="2509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3B85AE-5EFD-554A-800F-F295EB20616B}"/>
              </a:ext>
            </a:extLst>
          </p:cNvPr>
          <p:cNvSpPr txBox="1"/>
          <p:nvPr/>
        </p:nvSpPr>
        <p:spPr>
          <a:xfrm>
            <a:off x="6857999" y="2682101"/>
            <a:ext cx="4945856" cy="263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인공수정 기록 문자 서비스 동의 선택</a:t>
            </a:r>
            <a:endParaRPr lang="en-US" altLang="ko-KR" sz="1400" dirty="0">
              <a:latin typeface="+mj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인공수정 기록 문자는 즉시 발송 여부 가능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인공수정 기록 문자 재전송 여부 가능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해당 부분은  문자 설정 시간 때에 해당 동의 여부 에 따라 문자 발송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12C91893-6859-4D4F-B5E0-2562847953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" y="2605723"/>
            <a:ext cx="4864100" cy="34925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cxnSp>
        <p:nvCxnSpPr>
          <p:cNvPr id="9" name="꺾인 연결선[E] 8">
            <a:extLst>
              <a:ext uri="{FF2B5EF4-FFF2-40B4-BE49-F238E27FC236}">
                <a16:creationId xmlns:a16="http://schemas.microsoft.com/office/drawing/2014/main" xmlns="" id="{9EC3FF81-C20A-F94B-B3A9-5DDCE5D274A4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4085911" y="1949201"/>
            <a:ext cx="1048260" cy="919543"/>
          </a:xfrm>
          <a:prstGeom prst="bentConnector3">
            <a:avLst>
              <a:gd name="adj1" fmla="val 99846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4C995E2A-31BC-6D4E-A2E0-ACCBB2FE6A53}"/>
              </a:ext>
            </a:extLst>
          </p:cNvPr>
          <p:cNvSpPr/>
          <p:nvPr/>
        </p:nvSpPr>
        <p:spPr>
          <a:xfrm>
            <a:off x="1777252" y="3274072"/>
            <a:ext cx="4385343" cy="434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793CC4CE-AEBB-5149-B560-33726AD16F59}"/>
              </a:ext>
            </a:extLst>
          </p:cNvPr>
          <p:cNvSpPr/>
          <p:nvPr/>
        </p:nvSpPr>
        <p:spPr>
          <a:xfrm>
            <a:off x="1777252" y="3823020"/>
            <a:ext cx="4385343" cy="144895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꺾인 연결선[E] 19">
            <a:extLst>
              <a:ext uri="{FF2B5EF4-FFF2-40B4-BE49-F238E27FC236}">
                <a16:creationId xmlns:a16="http://schemas.microsoft.com/office/drawing/2014/main" xmlns="" id="{5E1D2EBA-FC88-8E46-A61B-4CCD1EDFC968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6162595" y="2927617"/>
            <a:ext cx="796564" cy="56384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[E] 21">
            <a:extLst>
              <a:ext uri="{FF2B5EF4-FFF2-40B4-BE49-F238E27FC236}">
                <a16:creationId xmlns:a16="http://schemas.microsoft.com/office/drawing/2014/main" xmlns="" id="{494D432E-5FB5-2540-984A-09BEFDDB3EAB}"/>
              </a:ext>
            </a:extLst>
          </p:cNvPr>
          <p:cNvCxnSpPr>
            <a:cxnSpLocks/>
          </p:cNvCxnSpPr>
          <p:nvPr/>
        </p:nvCxnSpPr>
        <p:spPr>
          <a:xfrm>
            <a:off x="6162595" y="4100723"/>
            <a:ext cx="796564" cy="41100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106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3C902-5AAC-4500-B23A-8348867F747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>
                <a:latin typeface="+mn-ea"/>
              </a:rPr>
              <a:t>페이지 상단 </a:t>
            </a:r>
            <a:r>
              <a:rPr lang="en-US" altLang="ko-KR" sz="1600" dirty="0">
                <a:latin typeface="+mn-ea"/>
              </a:rPr>
              <a:t>&gt;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개체번호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(12</a:t>
            </a:r>
            <a:r>
              <a:rPr lang="ko-KR" altLang="en-US" sz="1600" dirty="0">
                <a:latin typeface="+mn-ea"/>
              </a:rPr>
              <a:t> 자리</a:t>
            </a:r>
            <a:r>
              <a:rPr lang="en-US" altLang="ko-KR" sz="1600" dirty="0">
                <a:latin typeface="+mn-ea"/>
              </a:rPr>
              <a:t>)</a:t>
            </a:r>
            <a:r>
              <a:rPr lang="ko-KR" altLang="en-US" sz="1600" dirty="0">
                <a:latin typeface="+mn-ea"/>
              </a:rPr>
              <a:t> 조회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35D4CCA-264B-4147-9A0E-89364440F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3" y="479665"/>
            <a:ext cx="1699442" cy="116235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D1030E56-7084-7044-BAEA-373BDEAA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558" y="582879"/>
            <a:ext cx="1955961" cy="1066159"/>
          </a:xfrm>
          <a:prstGeom prst="rect">
            <a:avLst/>
          </a:prstGeom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xmlns="" id="{ED095669-A617-2F4B-83A0-00CA946DA2EB}"/>
              </a:ext>
            </a:extLst>
          </p:cNvPr>
          <p:cNvGrpSpPr/>
          <p:nvPr/>
        </p:nvGrpSpPr>
        <p:grpSpPr>
          <a:xfrm>
            <a:off x="118664" y="1745898"/>
            <a:ext cx="6403325" cy="4573567"/>
            <a:chOff x="118664" y="1745898"/>
            <a:chExt cx="6403325" cy="4573567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xmlns="" id="{C1BA76BB-1413-A74B-AD84-2F137D73A250}"/>
                </a:ext>
              </a:extLst>
            </p:cNvPr>
            <p:cNvSpPr/>
            <p:nvPr/>
          </p:nvSpPr>
          <p:spPr>
            <a:xfrm>
              <a:off x="118664" y="1745898"/>
              <a:ext cx="6403325" cy="4573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7EEFC143-C989-8844-8AE8-09C844B78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132" y="1807893"/>
              <a:ext cx="6255525" cy="2404881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xmlns="" id="{72EDE0F5-7EC2-A548-AFCF-771BB0839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132" y="4274246"/>
              <a:ext cx="6232179" cy="61564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xmlns="" id="{2D6C55AA-42B5-5043-A1D2-BAA761197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427" y="4951455"/>
              <a:ext cx="6232178" cy="484145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2014D4EA-BFE2-0A4C-A42B-CDD039D0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7427" y="5502421"/>
              <a:ext cx="6232178" cy="720184"/>
            </a:xfrm>
            <a:prstGeom prst="rect">
              <a:avLst/>
            </a:prstGeom>
          </p:spPr>
        </p:pic>
      </p:grpSp>
      <p:sp>
        <p:nvSpPr>
          <p:cNvPr id="19" name="오른쪽 화살표[R] 18">
            <a:extLst>
              <a:ext uri="{FF2B5EF4-FFF2-40B4-BE49-F238E27FC236}">
                <a16:creationId xmlns:a16="http://schemas.microsoft.com/office/drawing/2014/main" xmlns="" id="{A0FD8C79-CF51-FF47-8CAC-152A8776DE1F}"/>
              </a:ext>
            </a:extLst>
          </p:cNvPr>
          <p:cNvSpPr/>
          <p:nvPr/>
        </p:nvSpPr>
        <p:spPr>
          <a:xfrm>
            <a:off x="1652855" y="1297550"/>
            <a:ext cx="549114" cy="4149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highlight>
                <a:srgbClr val="FF0000"/>
              </a:highlight>
            </a:endParaRPr>
          </a:p>
        </p:txBody>
      </p:sp>
      <p:sp>
        <p:nvSpPr>
          <p:cNvPr id="21" name="오른쪽 화살표[R] 20">
            <a:extLst>
              <a:ext uri="{FF2B5EF4-FFF2-40B4-BE49-F238E27FC236}">
                <a16:creationId xmlns:a16="http://schemas.microsoft.com/office/drawing/2014/main" xmlns="" id="{145B0493-6211-DD45-A418-9974A3B271FB}"/>
              </a:ext>
            </a:extLst>
          </p:cNvPr>
          <p:cNvSpPr/>
          <p:nvPr/>
        </p:nvSpPr>
        <p:spPr>
          <a:xfrm rot="5400000">
            <a:off x="3201426" y="1418426"/>
            <a:ext cx="549114" cy="4149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highlight>
                <a:srgbClr val="FF00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2249566-D2FD-EB4B-959B-7E42EE333960}"/>
              </a:ext>
            </a:extLst>
          </p:cNvPr>
          <p:cNvSpPr txBox="1"/>
          <p:nvPr/>
        </p:nvSpPr>
        <p:spPr>
          <a:xfrm>
            <a:off x="6754834" y="730356"/>
            <a:ext cx="4945856" cy="134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페이지 </a:t>
            </a:r>
            <a:r>
              <a:rPr lang="ko-KR" altLang="en-US" sz="1400" dirty="0" err="1">
                <a:latin typeface="+mj-ea"/>
              </a:rPr>
              <a:t>왼쪽상단</a:t>
            </a:r>
            <a:r>
              <a:rPr lang="ko-KR" altLang="en-US" sz="1400" dirty="0">
                <a:latin typeface="+mj-ea"/>
              </a:rPr>
              <a:t> 검색 영역 활용</a:t>
            </a:r>
            <a:endParaRPr lang="en-US" altLang="ko-KR" sz="1400" dirty="0">
              <a:latin typeface="+mj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개체번호</a:t>
            </a:r>
            <a:r>
              <a:rPr kumimoji="1" lang="ko-KR" altLang="en-US" sz="1400" dirty="0"/>
              <a:t> </a:t>
            </a:r>
            <a:r>
              <a:rPr kumimoji="1" lang="en-US" altLang="ko-KR" sz="1400" dirty="0"/>
              <a:t>12</a:t>
            </a:r>
            <a:r>
              <a:rPr kumimoji="1" lang="ko-KR" altLang="en-US" sz="1400" dirty="0"/>
              <a:t> 자리로 검색 가능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조회 버튼 </a:t>
            </a:r>
            <a:r>
              <a:rPr kumimoji="1" lang="ko-KR" altLang="en-US" sz="1400" dirty="0" err="1"/>
              <a:t>클릭시</a:t>
            </a:r>
            <a:r>
              <a:rPr kumimoji="1" lang="ko-KR" altLang="en-US" sz="1400" dirty="0"/>
              <a:t> 해당 개체 상세 정보 확인 가능</a:t>
            </a:r>
            <a:endParaRPr kumimoji="1"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54274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3C902-5AAC-4500-B23A-8348867F747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>
                <a:latin typeface="+mn-ea"/>
              </a:rPr>
              <a:t>기본관리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&gt;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개체조회</a:t>
            </a:r>
            <a:endParaRPr lang="ko-KR" altLang="en-US" sz="1600" dirty="0">
              <a:latin typeface="+mn-ea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BA9AC413-7CBB-5749-9E5C-75EDDD330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" y="316916"/>
            <a:ext cx="6731583" cy="4614262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ADB640B5-F80A-FD41-A0F6-D6BC9532C62E}"/>
              </a:ext>
            </a:extLst>
          </p:cNvPr>
          <p:cNvSpPr/>
          <p:nvPr/>
        </p:nvSpPr>
        <p:spPr>
          <a:xfrm>
            <a:off x="63893" y="856608"/>
            <a:ext cx="6731583" cy="17175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1A3028D1-1179-D049-A555-436B8985AB36}"/>
              </a:ext>
            </a:extLst>
          </p:cNvPr>
          <p:cNvSpPr/>
          <p:nvPr/>
        </p:nvSpPr>
        <p:spPr>
          <a:xfrm>
            <a:off x="63892" y="3113843"/>
            <a:ext cx="6731583" cy="16118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오른쪽 화살표[R] 5">
            <a:extLst>
              <a:ext uri="{FF2B5EF4-FFF2-40B4-BE49-F238E27FC236}">
                <a16:creationId xmlns:a16="http://schemas.microsoft.com/office/drawing/2014/main" xmlns="" id="{0301A7DC-34A7-6946-AE3E-13A20C8ABAC1}"/>
              </a:ext>
            </a:extLst>
          </p:cNvPr>
          <p:cNvSpPr/>
          <p:nvPr/>
        </p:nvSpPr>
        <p:spPr>
          <a:xfrm rot="5400000">
            <a:off x="642447" y="2631817"/>
            <a:ext cx="549114" cy="4149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highlight>
                <a:srgbClr val="FF0000"/>
              </a:highlight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55A55D36-6557-4D43-9B79-D9A87E1F8DF9}"/>
              </a:ext>
            </a:extLst>
          </p:cNvPr>
          <p:cNvGrpSpPr/>
          <p:nvPr/>
        </p:nvGrpSpPr>
        <p:grpSpPr>
          <a:xfrm>
            <a:off x="3291738" y="2839286"/>
            <a:ext cx="5608523" cy="4005881"/>
            <a:chOff x="118664" y="1745898"/>
            <a:chExt cx="6403325" cy="457356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xmlns="" id="{D0F7041F-7D88-1D40-A8DE-E24BC5934193}"/>
                </a:ext>
              </a:extLst>
            </p:cNvPr>
            <p:cNvSpPr/>
            <p:nvPr/>
          </p:nvSpPr>
          <p:spPr>
            <a:xfrm>
              <a:off x="118664" y="1745898"/>
              <a:ext cx="6403325" cy="4573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30DAEDD5-5318-BE43-B083-62CF42985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132" y="1807893"/>
              <a:ext cx="6255525" cy="240488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0DDDC758-3986-3F4A-BA0F-D50F33142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7132" y="4274246"/>
              <a:ext cx="6232179" cy="615641"/>
            </a:xfrm>
            <a:prstGeom prst="rect">
              <a:avLst/>
            </a:prstGeom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xmlns="" id="{463C16C1-49B8-474E-8763-B6060AB6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7427" y="4951455"/>
              <a:ext cx="6232178" cy="484145"/>
            </a:xfrm>
            <a:prstGeom prst="rect">
              <a:avLst/>
            </a:prstGeom>
          </p:spPr>
        </p:pic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BDD18C04-3647-4441-A65F-861E533A7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7427" y="5502421"/>
              <a:ext cx="6232178" cy="720184"/>
            </a:xfrm>
            <a:prstGeom prst="rect">
              <a:avLst/>
            </a:prstGeom>
          </p:spPr>
        </p:pic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673980E8-F8CF-C940-BA7D-D6E392782850}"/>
              </a:ext>
            </a:extLst>
          </p:cNvPr>
          <p:cNvSpPr/>
          <p:nvPr/>
        </p:nvSpPr>
        <p:spPr>
          <a:xfrm>
            <a:off x="1960569" y="3429001"/>
            <a:ext cx="1013151" cy="1978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cxnSp>
        <p:nvCxnSpPr>
          <p:cNvPr id="15" name="꺾인 연결선[E] 14">
            <a:extLst>
              <a:ext uri="{FF2B5EF4-FFF2-40B4-BE49-F238E27FC236}">
                <a16:creationId xmlns:a16="http://schemas.microsoft.com/office/drawing/2014/main" xmlns="" id="{B55CC0B7-DC98-014E-9E94-357B11E28653}"/>
              </a:ext>
            </a:extLst>
          </p:cNvPr>
          <p:cNvCxnSpPr>
            <a:cxnSpLocks/>
            <a:stCxn id="14" idx="2"/>
          </p:cNvCxnSpPr>
          <p:nvPr/>
        </p:nvCxnSpPr>
        <p:spPr>
          <a:xfrm rot="5400000" flipH="1" flipV="1">
            <a:off x="2606443" y="2872842"/>
            <a:ext cx="614724" cy="893321"/>
          </a:xfrm>
          <a:prstGeom prst="bentConnector4">
            <a:avLst>
              <a:gd name="adj1" fmla="val -37187"/>
              <a:gd name="adj2" fmla="val 78353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6B68DF4-2377-AD4A-8E7C-3CD66739476F}"/>
              </a:ext>
            </a:extLst>
          </p:cNvPr>
          <p:cNvSpPr txBox="1"/>
          <p:nvPr/>
        </p:nvSpPr>
        <p:spPr>
          <a:xfrm>
            <a:off x="6859370" y="786990"/>
            <a:ext cx="4945856" cy="1989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>
                <a:latin typeface="+mj-ea"/>
              </a:rPr>
              <a:t>관리농장</a:t>
            </a:r>
            <a:r>
              <a:rPr kumimoji="1" lang="ko-KR" altLang="en-US" sz="1400" dirty="0">
                <a:latin typeface="+mj-ea"/>
              </a:rPr>
              <a:t> 선택</a:t>
            </a:r>
            <a:endParaRPr kumimoji="1"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>
                <a:latin typeface="+mj-ea"/>
              </a:rPr>
              <a:t>등록된 개체 조회</a:t>
            </a:r>
            <a:endParaRPr kumimoji="1"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>
                <a:latin typeface="+mj-ea"/>
              </a:rPr>
              <a:t>개체 번호 </a:t>
            </a:r>
            <a:r>
              <a:rPr kumimoji="1" lang="ko-KR" altLang="en-US" sz="1400" dirty="0" err="1">
                <a:latin typeface="+mj-ea"/>
              </a:rPr>
              <a:t>클릭시</a:t>
            </a:r>
            <a:r>
              <a:rPr kumimoji="1" lang="ko-KR" altLang="en-US" sz="1400" dirty="0">
                <a:latin typeface="+mj-ea"/>
              </a:rPr>
              <a:t> 상세 개체 정보를 조회할 수 있습니다</a:t>
            </a:r>
            <a:r>
              <a:rPr kumimoji="1" lang="en-US" altLang="ko-KR" sz="1400" dirty="0">
                <a:latin typeface="+mj-ea"/>
              </a:rPr>
              <a:t>.</a:t>
            </a:r>
            <a:endParaRPr kumimoji="1"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2591561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583E30-9278-4B74-84F2-985BCB0BB6D7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 err="1"/>
              <a:t>개체입력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 </a:t>
            </a:r>
            <a:r>
              <a:rPr lang="en-US" altLang="ko-KR" sz="1600" dirty="0"/>
              <a:t>:</a:t>
            </a:r>
            <a:r>
              <a:rPr lang="ko-KR" altLang="en-US" sz="1600" dirty="0"/>
              <a:t> 기록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xmlns="" id="{5B842163-F263-AF4F-A32C-C6DC4688E001}"/>
              </a:ext>
            </a:extLst>
          </p:cNvPr>
          <p:cNvGrpSpPr/>
          <p:nvPr/>
        </p:nvGrpSpPr>
        <p:grpSpPr>
          <a:xfrm>
            <a:off x="600474" y="673276"/>
            <a:ext cx="3788229" cy="4661521"/>
            <a:chOff x="554370" y="522145"/>
            <a:chExt cx="3788229" cy="4661521"/>
          </a:xfrm>
        </p:grpSpPr>
        <p:sp>
          <p:nvSpPr>
            <p:cNvPr id="45" name="직사각형 44">
              <a:extLst>
                <a:ext uri="{FF2B5EF4-FFF2-40B4-BE49-F238E27FC236}">
                  <a16:creationId xmlns:a16="http://schemas.microsoft.com/office/drawing/2014/main" xmlns="" id="{93DDDA84-FFDF-7340-B704-8631A9482856}"/>
                </a:ext>
              </a:extLst>
            </p:cNvPr>
            <p:cNvSpPr/>
            <p:nvPr/>
          </p:nvSpPr>
          <p:spPr>
            <a:xfrm>
              <a:off x="554370" y="522145"/>
              <a:ext cx="3788229" cy="46615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xmlns="" id="{D7CE3CC8-692A-F54E-9ED9-81F754CE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8072" y="579390"/>
              <a:ext cx="3610287" cy="868297"/>
            </a:xfrm>
            <a:prstGeom prst="rect">
              <a:avLst/>
            </a:prstGeom>
          </p:spPr>
        </p:pic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7236ADB9-BF2A-654F-92CD-E110427D89E4}"/>
                </a:ext>
              </a:extLst>
            </p:cNvPr>
            <p:cNvSpPr/>
            <p:nvPr/>
          </p:nvSpPr>
          <p:spPr>
            <a:xfrm>
              <a:off x="985797" y="1122920"/>
              <a:ext cx="2925377" cy="32476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581E0027-B81E-F54A-996C-214FA267F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1644" y="1610810"/>
              <a:ext cx="2593682" cy="76081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23F79BAF-8309-F64D-B873-2262238CC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8072" y="2534746"/>
              <a:ext cx="3610287" cy="636321"/>
            </a:xfrm>
            <a:prstGeom prst="rect">
              <a:avLst/>
            </a:prstGeom>
          </p:spPr>
        </p:pic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xmlns="" id="{E912AB80-4147-C343-86D3-E689EA907D19}"/>
                </a:ext>
              </a:extLst>
            </p:cNvPr>
            <p:cNvSpPr/>
            <p:nvPr/>
          </p:nvSpPr>
          <p:spPr>
            <a:xfrm>
              <a:off x="985797" y="2836413"/>
              <a:ext cx="2925377" cy="32476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78EDE210-E2C2-3A4C-89FA-C9173838A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072" y="3429000"/>
              <a:ext cx="3610287" cy="1658251"/>
            </a:xfrm>
            <a:prstGeom prst="rect">
              <a:avLst/>
            </a:prstGeom>
          </p:spPr>
        </p:pic>
        <p:cxnSp>
          <p:nvCxnSpPr>
            <p:cNvPr id="22" name="직선 화살표 연결선 21">
              <a:extLst>
                <a:ext uri="{FF2B5EF4-FFF2-40B4-BE49-F238E27FC236}">
                  <a16:creationId xmlns:a16="http://schemas.microsoft.com/office/drawing/2014/main" xmlns="" id="{A0BCDBE8-04E0-5042-86C4-6A080D5D4B9C}"/>
                </a:ext>
              </a:extLst>
            </p:cNvPr>
            <p:cNvCxnSpPr>
              <a:cxnSpLocks/>
              <a:stCxn id="18" idx="2"/>
              <a:endCxn id="6" idx="0"/>
            </p:cNvCxnSpPr>
            <p:nvPr/>
          </p:nvCxnSpPr>
          <p:spPr>
            <a:xfrm flipH="1">
              <a:off x="2448485" y="1447687"/>
              <a:ext cx="1" cy="1631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xmlns="" id="{77A26819-D9BA-0D41-9C9B-B112D8D1CFCD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2448487" y="2371623"/>
              <a:ext cx="4729" cy="1631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xmlns="" id="{EB53D2DF-EA2C-C446-AB39-6BBEE2025E2B}"/>
                </a:ext>
              </a:extLst>
            </p:cNvPr>
            <p:cNvCxnSpPr>
              <a:cxnSpLocks/>
              <a:stCxn id="19" idx="2"/>
              <a:endCxn id="20" idx="0"/>
            </p:cNvCxnSpPr>
            <p:nvPr/>
          </p:nvCxnSpPr>
          <p:spPr>
            <a:xfrm>
              <a:off x="2448486" y="3161180"/>
              <a:ext cx="4730" cy="2678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19A1A52-2854-BF44-8539-407EB3629745}"/>
              </a:ext>
            </a:extLst>
          </p:cNvPr>
          <p:cNvSpPr txBox="1"/>
          <p:nvPr/>
        </p:nvSpPr>
        <p:spPr>
          <a:xfrm>
            <a:off x="5373862" y="525202"/>
            <a:ext cx="4945856" cy="696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7D4611F-E309-144A-8D3F-EF8F655561AE}"/>
              </a:ext>
            </a:extLst>
          </p:cNvPr>
          <p:cNvSpPr txBox="1"/>
          <p:nvPr/>
        </p:nvSpPr>
        <p:spPr>
          <a:xfrm>
            <a:off x="5373862" y="554969"/>
            <a:ext cx="5537466" cy="489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교배 대상 개체식별번호 입력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입력정보</a:t>
            </a:r>
            <a:r>
              <a:rPr kumimoji="1" lang="ko-KR" altLang="en-US" sz="1400" dirty="0"/>
              <a:t> 확인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농가 </a:t>
            </a:r>
            <a:r>
              <a:rPr kumimoji="1" lang="ko-KR" altLang="en-US" sz="1400" dirty="0" err="1"/>
              <a:t>문자여부에</a:t>
            </a:r>
            <a:r>
              <a:rPr kumimoji="1" lang="ko-KR" altLang="en-US" sz="1400" dirty="0"/>
              <a:t> 따라 문자발송 체크 여부 활성화</a:t>
            </a:r>
            <a:endParaRPr kumimoji="1" lang="en-US" altLang="ko-KR" sz="1400" dirty="0"/>
          </a:p>
          <a:p>
            <a:pPr lvl="1">
              <a:lnSpc>
                <a:spcPct val="150000"/>
              </a:lnSpc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대상 </a:t>
            </a:r>
            <a:r>
              <a:rPr kumimoji="1" lang="en-US" altLang="ko-KR" sz="1400" dirty="0"/>
              <a:t>KPN</a:t>
            </a:r>
            <a:r>
              <a:rPr kumimoji="1" lang="ko-KR" altLang="en-US" sz="1400" dirty="0"/>
              <a:t> 조회</a:t>
            </a:r>
            <a:endParaRPr kumimoji="1" lang="en-US" altLang="ko-KR" sz="1400" dirty="0"/>
          </a:p>
          <a:p>
            <a:pPr>
              <a:lnSpc>
                <a:spcPct val="150000"/>
              </a:lnSpc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조회 정보 확인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근친계수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도체중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등심단면적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등지방두께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ko-KR" sz="1400" dirty="0"/>
              <a:t>12</a:t>
            </a:r>
            <a:r>
              <a:rPr kumimoji="1" lang="ko-KR" altLang="en-US" sz="1400" dirty="0" err="1"/>
              <a:t>개월령체중</a:t>
            </a: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작성 완료</a:t>
            </a:r>
            <a:endParaRPr kumimoji="1"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01042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376DB67-24BA-437E-9695-9239975257E3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</a:t>
            </a:r>
            <a:r>
              <a:rPr lang="en-US" altLang="ko-KR" sz="1600" dirty="0"/>
              <a:t>(</a:t>
            </a:r>
            <a:r>
              <a:rPr lang="ko-KR" altLang="en-US" sz="1600" dirty="0" err="1"/>
              <a:t>농가선택</a:t>
            </a:r>
            <a:r>
              <a:rPr lang="en-US" altLang="ko-KR" sz="1600" dirty="0"/>
              <a:t>)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인공수정기록 </a:t>
            </a:r>
            <a:r>
              <a:rPr lang="en-US" altLang="ko-KR" sz="1600" dirty="0"/>
              <a:t>:</a:t>
            </a:r>
            <a:r>
              <a:rPr lang="ko-KR" altLang="en-US" sz="1600" dirty="0"/>
              <a:t> 기록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C04F43DC-3CA3-0747-B19E-F7B02430D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" y="316916"/>
            <a:ext cx="4650831" cy="225315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xmlns="" id="{09EDCD5E-B5E9-0E41-87FE-62BFE1CC139E}"/>
              </a:ext>
            </a:extLst>
          </p:cNvPr>
          <p:cNvGrpSpPr/>
          <p:nvPr/>
        </p:nvGrpSpPr>
        <p:grpSpPr>
          <a:xfrm>
            <a:off x="4899655" y="491778"/>
            <a:ext cx="3083057" cy="3793787"/>
            <a:chOff x="554370" y="522145"/>
            <a:chExt cx="3788229" cy="4661521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559F15A8-7939-0F4F-BBC7-858C8576309A}"/>
                </a:ext>
              </a:extLst>
            </p:cNvPr>
            <p:cNvSpPr/>
            <p:nvPr/>
          </p:nvSpPr>
          <p:spPr>
            <a:xfrm>
              <a:off x="554370" y="522145"/>
              <a:ext cx="3788229" cy="466152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4A9CA7A6-3FB7-7A4A-8ECD-A6FA1B26F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072" y="579390"/>
              <a:ext cx="3610287" cy="868297"/>
            </a:xfrm>
            <a:prstGeom prst="rect">
              <a:avLst/>
            </a:prstGeom>
          </p:spPr>
        </p:pic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xmlns="" id="{D09D31D6-10C5-0743-8CD0-55549E56527C}"/>
                </a:ext>
              </a:extLst>
            </p:cNvPr>
            <p:cNvSpPr/>
            <p:nvPr/>
          </p:nvSpPr>
          <p:spPr>
            <a:xfrm>
              <a:off x="985797" y="1122920"/>
              <a:ext cx="2925377" cy="32476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A30F62E9-ECF6-E142-8BB2-771B4ED44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1644" y="1610810"/>
              <a:ext cx="2593682" cy="760813"/>
            </a:xfrm>
            <a:prstGeom prst="rect">
              <a:avLst/>
            </a:prstGeom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xmlns="" id="{57FA049B-1049-BD4B-A1D3-82863B371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072" y="2534746"/>
              <a:ext cx="3610287" cy="636321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xmlns="" id="{E853F4D2-6E70-A443-AB3D-2343EA55063E}"/>
                </a:ext>
              </a:extLst>
            </p:cNvPr>
            <p:cNvSpPr/>
            <p:nvPr/>
          </p:nvSpPr>
          <p:spPr>
            <a:xfrm>
              <a:off x="985797" y="2836413"/>
              <a:ext cx="2925377" cy="32476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xmlns="" id="{60BD947D-CA0B-3B43-AEFE-A50BD1908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8072" y="3429000"/>
              <a:ext cx="3610287" cy="1658251"/>
            </a:xfrm>
            <a:prstGeom prst="rect">
              <a:avLst/>
            </a:prstGeom>
          </p:spPr>
        </p:pic>
        <p:cxnSp>
          <p:nvCxnSpPr>
            <p:cNvPr id="19" name="직선 화살표 연결선 18">
              <a:extLst>
                <a:ext uri="{FF2B5EF4-FFF2-40B4-BE49-F238E27FC236}">
                  <a16:creationId xmlns:a16="http://schemas.microsoft.com/office/drawing/2014/main" xmlns="" id="{C222528C-2C96-6548-B5C0-F173C7A82644}"/>
                </a:ext>
              </a:extLst>
            </p:cNvPr>
            <p:cNvCxnSpPr>
              <a:cxnSpLocks/>
              <a:stCxn id="14" idx="2"/>
              <a:endCxn id="15" idx="0"/>
            </p:cNvCxnSpPr>
            <p:nvPr/>
          </p:nvCxnSpPr>
          <p:spPr>
            <a:xfrm flipH="1">
              <a:off x="2448485" y="1447687"/>
              <a:ext cx="1" cy="1631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xmlns="" id="{69AE3527-A8E2-0B41-B2D2-2350EAF68577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>
              <a:off x="2448487" y="2371623"/>
              <a:ext cx="4729" cy="1631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xmlns="" id="{C3C9BEAC-485B-B94C-8D75-ADC2D7D2DA4A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2448486" y="3161180"/>
              <a:ext cx="4730" cy="2678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3B8F618-1DF8-E04A-BB71-FC96B75E4605}"/>
              </a:ext>
            </a:extLst>
          </p:cNvPr>
          <p:cNvSpPr txBox="1"/>
          <p:nvPr/>
        </p:nvSpPr>
        <p:spPr>
          <a:xfrm>
            <a:off x="8257570" y="378389"/>
            <a:ext cx="3436244" cy="5221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교배 대상 개체식별번호 입력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입력정보</a:t>
            </a:r>
            <a:r>
              <a:rPr kumimoji="1" lang="ko-KR" altLang="en-US" sz="1400" dirty="0"/>
              <a:t> 확인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농가 </a:t>
            </a:r>
            <a:r>
              <a:rPr kumimoji="1" lang="ko-KR" altLang="en-US" sz="1400" dirty="0" err="1"/>
              <a:t>문자여부에</a:t>
            </a:r>
            <a:r>
              <a:rPr kumimoji="1" lang="ko-KR" altLang="en-US" sz="1400" dirty="0"/>
              <a:t> 따라 문자발송 체크 여부 활성화</a:t>
            </a:r>
            <a:endParaRPr kumimoji="1" lang="en-US" altLang="ko-KR" sz="1400" dirty="0"/>
          </a:p>
          <a:p>
            <a:pPr lvl="1">
              <a:lnSpc>
                <a:spcPct val="150000"/>
              </a:lnSpc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대상 </a:t>
            </a:r>
            <a:r>
              <a:rPr kumimoji="1" lang="en-US" altLang="ko-KR" sz="1400" dirty="0"/>
              <a:t>KPN</a:t>
            </a:r>
            <a:r>
              <a:rPr kumimoji="1" lang="ko-KR" altLang="en-US" sz="1400" dirty="0"/>
              <a:t> 조회</a:t>
            </a:r>
            <a:endParaRPr kumimoji="1" lang="en-US" altLang="ko-KR" sz="1400" dirty="0"/>
          </a:p>
          <a:p>
            <a:pPr>
              <a:lnSpc>
                <a:spcPct val="150000"/>
              </a:lnSpc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조회 정보 확인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근친계수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도체중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등심단면적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 err="1"/>
              <a:t>등지방두께</a:t>
            </a:r>
            <a:endParaRPr kumimoji="1"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en-US" altLang="ko-KR" sz="1400" dirty="0"/>
              <a:t>12</a:t>
            </a:r>
            <a:r>
              <a:rPr kumimoji="1" lang="ko-KR" altLang="en-US" sz="1400" dirty="0" err="1"/>
              <a:t>개월령체중</a:t>
            </a: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kumimoji="1"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kumimoji="1" lang="ko-KR" altLang="en-US" sz="1400" dirty="0"/>
              <a:t>작성 완료</a:t>
            </a:r>
            <a:endParaRPr kumimoji="1" lang="en-US" altLang="ko-KR" sz="1400" dirty="0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B5731B9E-25D7-FD43-8056-F934CF5EBA84}"/>
              </a:ext>
            </a:extLst>
          </p:cNvPr>
          <p:cNvSpPr/>
          <p:nvPr/>
        </p:nvSpPr>
        <p:spPr>
          <a:xfrm>
            <a:off x="3405263" y="2263184"/>
            <a:ext cx="390649" cy="2509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4" name="꺾인 연결선[E] 23">
            <a:extLst>
              <a:ext uri="{FF2B5EF4-FFF2-40B4-BE49-F238E27FC236}">
                <a16:creationId xmlns:a16="http://schemas.microsoft.com/office/drawing/2014/main" xmlns="" id="{B25040F8-0FE7-C245-A814-88DDCD9F3770}"/>
              </a:ext>
            </a:extLst>
          </p:cNvPr>
          <p:cNvCxnSpPr>
            <a:cxnSpLocks/>
            <a:stCxn id="23" idx="2"/>
          </p:cNvCxnSpPr>
          <p:nvPr/>
        </p:nvCxnSpPr>
        <p:spPr>
          <a:xfrm rot="16200000" flipH="1">
            <a:off x="4066676" y="2048070"/>
            <a:ext cx="343371" cy="127554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426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88B1C4-159B-42D8-80C7-214CB917B71F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문자 관리</a:t>
            </a:r>
            <a:r>
              <a:rPr lang="en-US" altLang="ko-KR" sz="1600" dirty="0"/>
              <a:t>&gt; </a:t>
            </a:r>
            <a:r>
              <a:rPr lang="ko-KR" altLang="en-US" sz="1600" dirty="0"/>
              <a:t>문자 발송 내역 </a:t>
            </a:r>
            <a:r>
              <a:rPr lang="en-US" altLang="ko-KR" sz="1600" dirty="0"/>
              <a:t>: </a:t>
            </a:r>
            <a:r>
              <a:rPr lang="ko-KR" altLang="en-US" sz="1600" dirty="0"/>
              <a:t>상세보기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0C0687CD-04C7-0B47-8BF9-C84A99779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1590" y="422920"/>
            <a:ext cx="8437419" cy="313991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36A1DB0A-018C-DE48-8158-30ABC1FF3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974" y="1992877"/>
            <a:ext cx="3175000" cy="28575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9C2CDA97-D219-874B-BBF4-DBAABC297CE7}"/>
              </a:ext>
            </a:extLst>
          </p:cNvPr>
          <p:cNvSpPr/>
          <p:nvPr/>
        </p:nvSpPr>
        <p:spPr>
          <a:xfrm>
            <a:off x="6471920" y="1208992"/>
            <a:ext cx="390649" cy="2509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3" name="꺾인 연결선[E] 12">
            <a:extLst>
              <a:ext uri="{FF2B5EF4-FFF2-40B4-BE49-F238E27FC236}">
                <a16:creationId xmlns:a16="http://schemas.microsoft.com/office/drawing/2014/main" xmlns="" id="{800AD80D-EB37-4F48-9AA2-B246AFC62F0E}"/>
              </a:ext>
            </a:extLst>
          </p:cNvPr>
          <p:cNvCxnSpPr>
            <a:cxnSpLocks/>
            <a:stCxn id="12" idx="1"/>
            <a:endCxn id="8" idx="0"/>
          </p:cNvCxnSpPr>
          <p:nvPr/>
        </p:nvCxnSpPr>
        <p:spPr>
          <a:xfrm rot="10800000" flipV="1">
            <a:off x="4593474" y="1334479"/>
            <a:ext cx="1878446" cy="65839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C4F0F92-8BAB-7142-9F37-600A616C3E80}"/>
              </a:ext>
            </a:extLst>
          </p:cNvPr>
          <p:cNvSpPr txBox="1"/>
          <p:nvPr/>
        </p:nvSpPr>
        <p:spPr>
          <a:xfrm>
            <a:off x="6471919" y="3799102"/>
            <a:ext cx="5161707" cy="37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문자발송내역 상세 버튼을 사용하여 상세 내용 확인 가능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22328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3D0262-0428-4174-A517-7FDBD8D16E3F}"/>
              </a:ext>
            </a:extLst>
          </p:cNvPr>
          <p:cNvSpPr txBox="1"/>
          <p:nvPr/>
        </p:nvSpPr>
        <p:spPr>
          <a:xfrm>
            <a:off x="2031023" y="6532881"/>
            <a:ext cx="9653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문자 재 발송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E88A1-3102-47A7-B3EC-9E6929A57EC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/>
              <a:t>문자 관리</a:t>
            </a:r>
            <a:r>
              <a:rPr lang="en-US" altLang="ko-KR" sz="1600" dirty="0"/>
              <a:t>&gt; </a:t>
            </a:r>
            <a:r>
              <a:rPr lang="ko-KR" altLang="en-US" sz="1600" dirty="0"/>
              <a:t>인공수정 문자 발송</a:t>
            </a:r>
            <a:r>
              <a:rPr lang="en-US" altLang="ko-KR" sz="1600" dirty="0"/>
              <a:t>:</a:t>
            </a:r>
            <a:r>
              <a:rPr lang="ko-KR" altLang="en-US" sz="1600" dirty="0"/>
              <a:t> 재 발송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9971C766-B0DD-4F4E-989D-4A8DD222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2" y="1009099"/>
            <a:ext cx="5875849" cy="168416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4F09E010-8D22-614B-8B35-1009BE1D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289" y="3123513"/>
            <a:ext cx="3007872" cy="610974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CC61F4B4-0309-684B-B98C-AE5574415DBB}"/>
              </a:ext>
            </a:extLst>
          </p:cNvPr>
          <p:cNvSpPr/>
          <p:nvPr/>
        </p:nvSpPr>
        <p:spPr>
          <a:xfrm>
            <a:off x="5564477" y="1463237"/>
            <a:ext cx="449684" cy="3077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8" name="꺾인 연결선[E] 7">
            <a:extLst>
              <a:ext uri="{FF2B5EF4-FFF2-40B4-BE49-F238E27FC236}">
                <a16:creationId xmlns:a16="http://schemas.microsoft.com/office/drawing/2014/main" xmlns="" id="{480A3FDB-57BC-9540-9621-04A866766ED6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5400000">
            <a:off x="4473523" y="1807716"/>
            <a:ext cx="1352499" cy="127909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xmlns="" id="{7ED33529-8484-1B45-A29C-88425E2A143C}"/>
              </a:ext>
            </a:extLst>
          </p:cNvPr>
          <p:cNvSpPr/>
          <p:nvPr/>
        </p:nvSpPr>
        <p:spPr>
          <a:xfrm>
            <a:off x="138312" y="1928949"/>
            <a:ext cx="238206" cy="76431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89822E-DC15-D441-99EA-1114D903D15B}"/>
              </a:ext>
            </a:extLst>
          </p:cNvPr>
          <p:cNvSpPr txBox="1"/>
          <p:nvPr/>
        </p:nvSpPr>
        <p:spPr>
          <a:xfrm>
            <a:off x="6471920" y="955357"/>
            <a:ext cx="5161707" cy="1020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err="1">
                <a:latin typeface="+mj-ea"/>
              </a:rPr>
              <a:t>재발송</a:t>
            </a:r>
            <a:r>
              <a:rPr lang="ko-KR" altLang="en-US" sz="1400" dirty="0">
                <a:latin typeface="+mj-ea"/>
              </a:rPr>
              <a:t> 문자 항목 선택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err="1">
                <a:latin typeface="+mj-ea"/>
              </a:rPr>
              <a:t>즉시전송을</a:t>
            </a:r>
            <a:r>
              <a:rPr lang="ko-KR" altLang="en-US" sz="1400" dirty="0">
                <a:latin typeface="+mj-ea"/>
              </a:rPr>
              <a:t> 사용하여 전송할 수 있습니다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4136684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E88A1-3102-47A7-B3EC-9E6929A57EC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>
                <a:latin typeface="+mn-ea"/>
              </a:rPr>
              <a:t>계획교배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&gt;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생산형질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계획교배</a:t>
            </a:r>
            <a:endParaRPr lang="ko-KR" altLang="en-US" sz="16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06114CD-CA7D-A246-A1C2-55F229890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2" y="422621"/>
            <a:ext cx="6089116" cy="428384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D9D5D4F0-D5E6-D94D-898F-2DFA5CF8926C}"/>
              </a:ext>
            </a:extLst>
          </p:cNvPr>
          <p:cNvSpPr/>
          <p:nvPr/>
        </p:nvSpPr>
        <p:spPr>
          <a:xfrm>
            <a:off x="191402" y="688705"/>
            <a:ext cx="2676075" cy="1585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84424C1D-979E-5647-81FF-BAD0B321CA9B}"/>
              </a:ext>
            </a:extLst>
          </p:cNvPr>
          <p:cNvSpPr/>
          <p:nvPr/>
        </p:nvSpPr>
        <p:spPr>
          <a:xfrm>
            <a:off x="3548393" y="688705"/>
            <a:ext cx="2676075" cy="158576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96B69112-C819-7B4E-844B-9D79B21123E2}"/>
              </a:ext>
            </a:extLst>
          </p:cNvPr>
          <p:cNvSpPr/>
          <p:nvPr/>
        </p:nvSpPr>
        <p:spPr>
          <a:xfrm>
            <a:off x="191402" y="2823586"/>
            <a:ext cx="6033066" cy="145642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오른쪽 화살표[R] 8">
            <a:extLst>
              <a:ext uri="{FF2B5EF4-FFF2-40B4-BE49-F238E27FC236}">
                <a16:creationId xmlns:a16="http://schemas.microsoft.com/office/drawing/2014/main" xmlns="" id="{0B6BD36F-AE49-EC47-8FEB-CCE4A64CA571}"/>
              </a:ext>
            </a:extLst>
          </p:cNvPr>
          <p:cNvSpPr/>
          <p:nvPr/>
        </p:nvSpPr>
        <p:spPr>
          <a:xfrm>
            <a:off x="2867477" y="789706"/>
            <a:ext cx="678703" cy="4149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highlight>
                <a:srgbClr val="FF0000"/>
              </a:highlight>
            </a:endParaRPr>
          </a:p>
        </p:txBody>
      </p:sp>
      <p:sp>
        <p:nvSpPr>
          <p:cNvPr id="16" name="오른쪽 화살표[R] 15">
            <a:extLst>
              <a:ext uri="{FF2B5EF4-FFF2-40B4-BE49-F238E27FC236}">
                <a16:creationId xmlns:a16="http://schemas.microsoft.com/office/drawing/2014/main" xmlns="" id="{7A88369F-4D3F-4C4E-AA76-E39358A9941F}"/>
              </a:ext>
            </a:extLst>
          </p:cNvPr>
          <p:cNvSpPr/>
          <p:nvPr/>
        </p:nvSpPr>
        <p:spPr>
          <a:xfrm rot="5400000">
            <a:off x="4549735" y="2341563"/>
            <a:ext cx="549114" cy="4149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highlight>
                <a:srgbClr val="FF0000"/>
              </a:highlight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xmlns="" id="{73F55274-1693-894C-B7C1-91C96071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7" y="5143199"/>
            <a:ext cx="4949051" cy="839473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96F98486-FD95-F249-9280-CAB1FCBAE953}"/>
              </a:ext>
            </a:extLst>
          </p:cNvPr>
          <p:cNvSpPr/>
          <p:nvPr/>
        </p:nvSpPr>
        <p:spPr>
          <a:xfrm>
            <a:off x="2867477" y="4445936"/>
            <a:ext cx="678703" cy="2295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9" name="꺾인 연결선[E] 18">
            <a:extLst>
              <a:ext uri="{FF2B5EF4-FFF2-40B4-BE49-F238E27FC236}">
                <a16:creationId xmlns:a16="http://schemas.microsoft.com/office/drawing/2014/main" xmlns="" id="{CEFC9C2F-BCB9-8B47-A747-1F55BF661639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rot="5400000">
            <a:off x="2914517" y="4850886"/>
            <a:ext cx="467759" cy="11686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C937F8A-D554-1A4B-8AAC-97C9599F6044}"/>
              </a:ext>
            </a:extLst>
          </p:cNvPr>
          <p:cNvSpPr txBox="1"/>
          <p:nvPr/>
        </p:nvSpPr>
        <p:spPr>
          <a:xfrm>
            <a:off x="6498492" y="1137414"/>
            <a:ext cx="5249073" cy="457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농장 선택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개체 선택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+mj-ea"/>
              </a:rPr>
              <a:t>KPN</a:t>
            </a:r>
            <a:r>
              <a:rPr lang="ko-KR" altLang="en-US" sz="1400" dirty="0">
                <a:latin typeface="+mj-ea"/>
              </a:rPr>
              <a:t> 대상 선택 후 </a:t>
            </a:r>
            <a:r>
              <a:rPr lang="ko-KR" altLang="en-US" sz="1400" dirty="0" err="1">
                <a:latin typeface="+mj-ea"/>
              </a:rPr>
              <a:t>계획교배</a:t>
            </a:r>
            <a:r>
              <a:rPr lang="ko-KR" altLang="en-US" sz="1400" dirty="0">
                <a:latin typeface="+mj-ea"/>
              </a:rPr>
              <a:t> </a:t>
            </a:r>
            <a:r>
              <a:rPr lang="en-US" altLang="ko-KR" sz="1400" dirty="0">
                <a:latin typeface="+mj-ea"/>
              </a:rPr>
              <a:t>KPN</a:t>
            </a:r>
            <a:r>
              <a:rPr lang="ko-KR" altLang="en-US" sz="1400" dirty="0">
                <a:latin typeface="+mj-ea"/>
              </a:rPr>
              <a:t> 정보 확인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1400" dirty="0">
                <a:latin typeface="+mj-ea"/>
              </a:rPr>
              <a:t>KPN</a:t>
            </a:r>
            <a:r>
              <a:rPr lang="ko-KR" altLang="en-US" sz="1400" dirty="0">
                <a:latin typeface="+mj-ea"/>
              </a:rPr>
              <a:t> 조회 데이터 확인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err="1">
                <a:latin typeface="+mj-ea"/>
              </a:rPr>
              <a:t>계획교배</a:t>
            </a:r>
            <a:r>
              <a:rPr lang="ko-KR" altLang="en-US" sz="1400" dirty="0">
                <a:latin typeface="+mj-ea"/>
              </a:rPr>
              <a:t> </a:t>
            </a:r>
            <a:r>
              <a:rPr lang="ko-KR" altLang="en-US" sz="1400" dirty="0" err="1">
                <a:latin typeface="+mj-ea"/>
              </a:rPr>
              <a:t>즐겨찾기</a:t>
            </a:r>
            <a:r>
              <a:rPr lang="ko-KR" altLang="en-US" sz="1400" dirty="0">
                <a:latin typeface="+mj-ea"/>
              </a:rPr>
              <a:t> 등록</a:t>
            </a:r>
            <a:endParaRPr lang="en-US" altLang="ko-KR" sz="1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981895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DEE88A1-3102-47A7-B3EC-9E6929A57EC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>
                <a:latin typeface="+mn-ea"/>
              </a:rPr>
              <a:t>계획교배</a:t>
            </a:r>
            <a:r>
              <a:rPr lang="ko-KR" altLang="en-US" sz="1600" dirty="0">
                <a:latin typeface="+mn-ea"/>
              </a:rPr>
              <a:t> </a:t>
            </a:r>
            <a:r>
              <a:rPr lang="en-US" altLang="ko-KR" sz="1600" dirty="0">
                <a:latin typeface="+mn-ea"/>
              </a:rPr>
              <a:t>&gt;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계획교배</a:t>
            </a:r>
            <a:r>
              <a:rPr lang="ko-KR" altLang="en-US" sz="1600" dirty="0">
                <a:latin typeface="+mn-ea"/>
              </a:rPr>
              <a:t> </a:t>
            </a:r>
            <a:r>
              <a:rPr lang="ko-KR" altLang="en-US" sz="1600" dirty="0" err="1">
                <a:latin typeface="+mn-ea"/>
              </a:rPr>
              <a:t>즐겨찾기</a:t>
            </a:r>
            <a:endParaRPr lang="ko-KR" altLang="en-US" sz="1600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80A181C5-D998-B34C-9EEB-AF5F2C3E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95" y="546065"/>
            <a:ext cx="7264654" cy="318837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E39F576F-B5B7-C94D-B52E-A98E5CE5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766" y="4078850"/>
            <a:ext cx="2798483" cy="56341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B68EE40F-EF0F-5843-B68C-CB87449DF0AF}"/>
              </a:ext>
            </a:extLst>
          </p:cNvPr>
          <p:cNvSpPr/>
          <p:nvPr/>
        </p:nvSpPr>
        <p:spPr>
          <a:xfrm>
            <a:off x="6955287" y="3452731"/>
            <a:ext cx="390649" cy="2509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" name="꺾인 연결선[E] 6">
            <a:extLst>
              <a:ext uri="{FF2B5EF4-FFF2-40B4-BE49-F238E27FC236}">
                <a16:creationId xmlns:a16="http://schemas.microsoft.com/office/drawing/2014/main" xmlns="" id="{A097AEEC-7431-724E-8D47-864009710FBB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rot="5400000">
            <a:off x="6379238" y="3307475"/>
            <a:ext cx="375145" cy="116760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5D1511-7B00-8F45-A99A-0092DFD3F987}"/>
              </a:ext>
            </a:extLst>
          </p:cNvPr>
          <p:cNvSpPr txBox="1"/>
          <p:nvPr/>
        </p:nvSpPr>
        <p:spPr>
          <a:xfrm>
            <a:off x="7382249" y="491665"/>
            <a:ext cx="5249073" cy="328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등록된 </a:t>
            </a:r>
            <a:r>
              <a:rPr lang="ko-KR" altLang="en-US" sz="1400" dirty="0" err="1">
                <a:latin typeface="+mj-ea"/>
              </a:rPr>
              <a:t>계획교배</a:t>
            </a:r>
            <a:r>
              <a:rPr lang="ko-KR" altLang="en-US" sz="1400" dirty="0">
                <a:latin typeface="+mj-ea"/>
              </a:rPr>
              <a:t> 자료 리스트</a:t>
            </a: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>
              <a:latin typeface="+mj-e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선택된 </a:t>
            </a:r>
            <a:r>
              <a:rPr lang="ko-KR" altLang="en-US" sz="1400" dirty="0" err="1">
                <a:latin typeface="+mj-ea"/>
              </a:rPr>
              <a:t>계획교배</a:t>
            </a:r>
            <a:r>
              <a:rPr lang="ko-KR" altLang="en-US" sz="1400" dirty="0">
                <a:latin typeface="+mj-ea"/>
              </a:rPr>
              <a:t> 자료 삭제</a:t>
            </a:r>
            <a:endParaRPr lang="en-US" altLang="ko-KR" sz="1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721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xmlns="" id="{9AE0E14E-F18A-4882-9E32-3F956D260766}"/>
              </a:ext>
            </a:extLst>
          </p:cNvPr>
          <p:cNvSpPr txBox="1">
            <a:spLocks/>
          </p:cNvSpPr>
          <p:nvPr/>
        </p:nvSpPr>
        <p:spPr>
          <a:xfrm>
            <a:off x="457201" y="282199"/>
            <a:ext cx="1485899" cy="79082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b="1" dirty="0"/>
              <a:t>목 차</a:t>
            </a: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xmlns="" id="{726D390D-F84D-43CD-8441-DF408FC09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912677"/>
              </p:ext>
            </p:extLst>
          </p:nvPr>
        </p:nvGraphicFramePr>
        <p:xfrm>
          <a:off x="2849880" y="121920"/>
          <a:ext cx="6857999" cy="661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6">
                  <a:extLst>
                    <a:ext uri="{9D8B030D-6E8A-4147-A177-3AD203B41FA5}">
                      <a16:colId xmlns:a16="http://schemas.microsoft.com/office/drawing/2014/main" xmlns="" val="4039467111"/>
                    </a:ext>
                  </a:extLst>
                </a:gridCol>
                <a:gridCol w="469392">
                  <a:extLst>
                    <a:ext uri="{9D8B030D-6E8A-4147-A177-3AD203B41FA5}">
                      <a16:colId xmlns:a16="http://schemas.microsoft.com/office/drawing/2014/main" xmlns="" val="1615828976"/>
                    </a:ext>
                  </a:extLst>
                </a:gridCol>
                <a:gridCol w="5071871">
                  <a:extLst>
                    <a:ext uri="{9D8B030D-6E8A-4147-A177-3AD203B41FA5}">
                      <a16:colId xmlns:a16="http://schemas.microsoft.com/office/drawing/2014/main" xmlns="" val="946371224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xmlns="" val="1413603507"/>
                    </a:ext>
                  </a:extLst>
                </a:gridCol>
              </a:tblGrid>
              <a:tr h="2283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번호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내역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latin typeface="+mn-ea"/>
                          <a:ea typeface="+mn-ea"/>
                        </a:rPr>
                        <a:t>페이지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22940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정보 제공 동의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90820585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수정사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7464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수정사관리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회원정보 수정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26594067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수정사관리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회원 정보 수정 상세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56253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수정사관리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문자 설정 입력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3917751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관리 농가 설정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283100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대표정보</a:t>
                      </a:r>
                      <a:r>
                        <a:rPr lang="ko-KR" altLang="en-US" sz="1200" dirty="0"/>
                        <a:t> 등록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3428261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대표정보</a:t>
                      </a:r>
                      <a:r>
                        <a:rPr lang="ko-KR" altLang="en-US" sz="1200" dirty="0"/>
                        <a:t> 입력</a:t>
                      </a:r>
                      <a:endParaRPr lang="en-US" altLang="ko-KR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5923458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</a:t>
                      </a:r>
                      <a:r>
                        <a:rPr lang="ko-KR" altLang="en-US" sz="1200" dirty="0" err="1"/>
                        <a:t>문자설정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9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2009319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/>
                        <a:t>기본관리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 err="1"/>
                        <a:t>관리농장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문자 설정 입력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10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6273931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개체 조회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9324191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페이지 상단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개체번호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(12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자리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)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조회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612365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기본관리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개체조회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10515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교배 기록 등록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91934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개체입력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기록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13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8810557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인공수정기록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농가선택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인공수정기록 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기록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558458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4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문자 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6874588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문자 관리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문자 발송 내역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상세보기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73677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/>
                        <a:t>문자 관리</a:t>
                      </a:r>
                      <a:r>
                        <a:rPr lang="en-US" altLang="ko-KR" sz="1200" dirty="0"/>
                        <a:t>&gt; </a:t>
                      </a:r>
                      <a:r>
                        <a:rPr lang="ko-KR" altLang="en-US" sz="1200" dirty="0"/>
                        <a:t>인공수정 문자 발송</a:t>
                      </a:r>
                      <a:r>
                        <a:rPr lang="en-US" altLang="ko-KR" sz="1200" dirty="0"/>
                        <a:t>:</a:t>
                      </a:r>
                      <a:r>
                        <a:rPr lang="ko-KR" altLang="en-US" sz="1200" dirty="0"/>
                        <a:t> 재 발송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16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9797980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5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계획교배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관리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0197556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계획교배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생산형질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계획교배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17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18371055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계획교배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&gt;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계획교배</a:t>
                      </a:r>
                      <a:r>
                        <a:rPr lang="ko-KR" altLang="en-US" sz="1200" dirty="0"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dirty="0" err="1">
                          <a:latin typeface="+mn-ea"/>
                          <a:ea typeface="+mn-ea"/>
                        </a:rPr>
                        <a:t>즐겨찾기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ea"/>
                          <a:ea typeface="+mn-ea"/>
                        </a:rPr>
                        <a:t>18</a:t>
                      </a:r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57047384"/>
                  </a:ext>
                </a:extLst>
              </a:tr>
              <a:tr h="22834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08444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125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08A68D9B-A032-4644-8D2B-DBD5537C6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797" y="706003"/>
            <a:ext cx="4267200" cy="5219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E64D-F4C1-47CE-8D86-51C7D58F8BD1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로그인 </a:t>
            </a:r>
            <a:r>
              <a:rPr lang="en-US" altLang="ko-KR" sz="1600" dirty="0"/>
              <a:t>&gt; </a:t>
            </a:r>
            <a:r>
              <a:rPr lang="ko-KR" altLang="en-US" sz="1600" dirty="0"/>
              <a:t>정보제공동의 </a:t>
            </a:r>
            <a:r>
              <a:rPr lang="en-US" altLang="ko-KR" sz="1600" dirty="0"/>
              <a:t>:</a:t>
            </a:r>
            <a:r>
              <a:rPr lang="ko-KR" altLang="en-US" sz="1600" dirty="0"/>
              <a:t>동의 합니다</a:t>
            </a:r>
            <a:r>
              <a:rPr lang="en-US" altLang="ko-KR" sz="1600" dirty="0"/>
              <a:t>.</a:t>
            </a:r>
            <a:r>
              <a:rPr lang="ko-KR" altLang="en-US" sz="1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8F2B05-D1BA-4703-A1F5-A50075278B85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동의 합니다 선택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E6B4543A-0493-D940-AF95-07716562244E}"/>
              </a:ext>
            </a:extLst>
          </p:cNvPr>
          <p:cNvSpPr/>
          <p:nvPr/>
        </p:nvSpPr>
        <p:spPr>
          <a:xfrm>
            <a:off x="7567986" y="4572001"/>
            <a:ext cx="1007396" cy="3385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49ADFB1-0D10-B347-82FF-5FCF37C06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88" y="706003"/>
            <a:ext cx="4146307" cy="4721839"/>
          </a:xfrm>
          <a:prstGeom prst="rect">
            <a:avLst/>
          </a:prstGeom>
        </p:spPr>
      </p:pic>
      <p:cxnSp>
        <p:nvCxnSpPr>
          <p:cNvPr id="11" name="꺾인 연결선[E] 10">
            <a:extLst>
              <a:ext uri="{FF2B5EF4-FFF2-40B4-BE49-F238E27FC236}">
                <a16:creationId xmlns:a16="http://schemas.microsoft.com/office/drawing/2014/main" xmlns="" id="{FB421A0C-9FCE-6344-AD46-47288EFD49D0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3503919" y="3429000"/>
            <a:ext cx="4064067" cy="1312278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76BA3CE3-65A9-9440-B1F1-2ED6F30F7B54}"/>
              </a:ext>
            </a:extLst>
          </p:cNvPr>
          <p:cNvSpPr/>
          <p:nvPr/>
        </p:nvSpPr>
        <p:spPr>
          <a:xfrm>
            <a:off x="2496523" y="3259723"/>
            <a:ext cx="1007396" cy="3385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818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6DEE64D-F4C1-47CE-8D86-51C7D58F8BD1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회원정보 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8F2B05-D1BA-4703-A1F5-A50075278B85}"/>
              </a:ext>
            </a:extLst>
          </p:cNvPr>
          <p:cNvSpPr txBox="1"/>
          <p:nvPr/>
        </p:nvSpPr>
        <p:spPr>
          <a:xfrm>
            <a:off x="1881554" y="6532881"/>
            <a:ext cx="8400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/>
              <a:t>회원정보 수정 선택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3535086-2825-CF4E-B7AA-2F1E846C4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" y="312695"/>
            <a:ext cx="11972004" cy="4580318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79FF666D-A320-454E-B23E-054F9E33271E}"/>
              </a:ext>
            </a:extLst>
          </p:cNvPr>
          <p:cNvSpPr/>
          <p:nvPr/>
        </p:nvSpPr>
        <p:spPr>
          <a:xfrm>
            <a:off x="10335708" y="1990166"/>
            <a:ext cx="1007396" cy="3385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222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60AECC-07BB-421E-BEED-9652732958C6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회원 정보 수정 상세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B3D4787B-5431-3342-9EAA-EF5448575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8" y="567765"/>
            <a:ext cx="5486265" cy="571426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E2F9100F-A78D-0347-BE40-76DE12E4BF52}"/>
              </a:ext>
            </a:extLst>
          </p:cNvPr>
          <p:cNvSpPr/>
          <p:nvPr/>
        </p:nvSpPr>
        <p:spPr>
          <a:xfrm>
            <a:off x="1528336" y="1689207"/>
            <a:ext cx="2098528" cy="2766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xmlns="" id="{BDAF3E61-401B-CE46-BA13-21B8D40C8F43}"/>
              </a:ext>
            </a:extLst>
          </p:cNvPr>
          <p:cNvSpPr/>
          <p:nvPr/>
        </p:nvSpPr>
        <p:spPr>
          <a:xfrm>
            <a:off x="486756" y="2193630"/>
            <a:ext cx="4945856" cy="18942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4E38EC7B-A0BA-6647-8143-9D17CA7B199F}"/>
              </a:ext>
            </a:extLst>
          </p:cNvPr>
          <p:cNvSpPr/>
          <p:nvPr/>
        </p:nvSpPr>
        <p:spPr>
          <a:xfrm>
            <a:off x="486756" y="4338756"/>
            <a:ext cx="4945856" cy="177773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52E94ED-FB68-2547-9C8D-8A5E0D2B9FC2}"/>
              </a:ext>
            </a:extLst>
          </p:cNvPr>
          <p:cNvSpPr txBox="1"/>
          <p:nvPr/>
        </p:nvSpPr>
        <p:spPr>
          <a:xfrm>
            <a:off x="6096000" y="689982"/>
            <a:ext cx="4945856" cy="457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계정 세부 설정 메뉴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문자 설정</a:t>
            </a:r>
            <a:r>
              <a:rPr lang="en-US" altLang="ko-KR" sz="1400" dirty="0"/>
              <a:t>		[p.06]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비밀번호 찾기 설정</a:t>
            </a:r>
            <a:r>
              <a:rPr lang="en-US" altLang="ko-KR" sz="1400" dirty="0"/>
              <a:t>	[p.07]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비밀번호 재설정</a:t>
            </a:r>
            <a:r>
              <a:rPr lang="en-US" altLang="ko-KR" sz="1400" dirty="0"/>
              <a:t>	[p.08]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계정 개인정보 수정 영역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관할지역 정보 수정 영역</a:t>
            </a:r>
            <a:endParaRPr lang="en-US" altLang="ko-KR" sz="1400" dirty="0"/>
          </a:p>
        </p:txBody>
      </p:sp>
      <p:cxnSp>
        <p:nvCxnSpPr>
          <p:cNvPr id="11" name="꺾인 연결선[E] 10">
            <a:extLst>
              <a:ext uri="{FF2B5EF4-FFF2-40B4-BE49-F238E27FC236}">
                <a16:creationId xmlns:a16="http://schemas.microsoft.com/office/drawing/2014/main" xmlns="" id="{221F6166-30D9-234B-850E-1F4D31541A42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626864" y="906716"/>
            <a:ext cx="2469136" cy="920804"/>
          </a:xfrm>
          <a:prstGeom prst="bent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[E] 14">
            <a:extLst>
              <a:ext uri="{FF2B5EF4-FFF2-40B4-BE49-F238E27FC236}">
                <a16:creationId xmlns:a16="http://schemas.microsoft.com/office/drawing/2014/main" xmlns="" id="{E4125CDA-FDBA-AE43-BFCD-6CF5C55D18FB}"/>
              </a:ext>
            </a:extLst>
          </p:cNvPr>
          <p:cNvCxnSpPr>
            <a:cxnSpLocks/>
          </p:cNvCxnSpPr>
          <p:nvPr/>
        </p:nvCxnSpPr>
        <p:spPr>
          <a:xfrm>
            <a:off x="5454601" y="2773936"/>
            <a:ext cx="731051" cy="37083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꺾인 연결선[E] 16">
            <a:extLst>
              <a:ext uri="{FF2B5EF4-FFF2-40B4-BE49-F238E27FC236}">
                <a16:creationId xmlns:a16="http://schemas.microsoft.com/office/drawing/2014/main" xmlns="" id="{EC143E7C-4120-0F47-9688-4C7BD3C21232}"/>
              </a:ext>
            </a:extLst>
          </p:cNvPr>
          <p:cNvCxnSpPr>
            <a:cxnSpLocks/>
          </p:cNvCxnSpPr>
          <p:nvPr/>
        </p:nvCxnSpPr>
        <p:spPr>
          <a:xfrm flipV="1">
            <a:off x="5454601" y="5071463"/>
            <a:ext cx="731049" cy="43030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79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0FD253-9F97-424B-B634-77AF63AF5E61}"/>
              </a:ext>
            </a:extLst>
          </p:cNvPr>
          <p:cNvSpPr txBox="1"/>
          <p:nvPr/>
        </p:nvSpPr>
        <p:spPr>
          <a:xfrm>
            <a:off x="2048608" y="6532881"/>
            <a:ext cx="9451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ko-KR" altLang="en-US" sz="1400" dirty="0" err="1"/>
              <a:t>수정사</a:t>
            </a:r>
            <a:r>
              <a:rPr lang="ko-KR" altLang="en-US" sz="1400" dirty="0"/>
              <a:t> 문자 설정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D5B12-273C-437F-B881-1FA97F13867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문자 설정 입력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8EB82435-3BD7-BE4F-B0CA-388A1F9EB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09" y="485290"/>
            <a:ext cx="4640904" cy="4910724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7E44DE1D-9C5D-D743-976B-2DC2E90C60E3}"/>
              </a:ext>
            </a:extLst>
          </p:cNvPr>
          <p:cNvSpPr/>
          <p:nvPr/>
        </p:nvSpPr>
        <p:spPr>
          <a:xfrm>
            <a:off x="1851065" y="2269390"/>
            <a:ext cx="1184128" cy="4891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2DBB7B7-6284-3347-A5FC-5F2A5E572BF8}"/>
              </a:ext>
            </a:extLst>
          </p:cNvPr>
          <p:cNvSpPr txBox="1"/>
          <p:nvPr/>
        </p:nvSpPr>
        <p:spPr>
          <a:xfrm>
            <a:off x="6096000" y="689982"/>
            <a:ext cx="4945856" cy="4574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해당 예약 문자 발송 시간 </a:t>
            </a:r>
            <a:r>
              <a:rPr lang="en-US" altLang="ko-KR" sz="1400" dirty="0">
                <a:latin typeface="+mj-ea"/>
              </a:rPr>
              <a:t>06</a:t>
            </a:r>
            <a:r>
              <a:rPr lang="ko-KR" altLang="en-US" sz="1400" dirty="0">
                <a:latin typeface="+mj-ea"/>
              </a:rPr>
              <a:t>시</a:t>
            </a:r>
            <a:r>
              <a:rPr lang="en-US" altLang="ko-KR" sz="1400" dirty="0">
                <a:latin typeface="+mj-ea"/>
              </a:rPr>
              <a:t>~20</a:t>
            </a:r>
            <a:r>
              <a:rPr lang="ko-KR" altLang="en-US" sz="1400" dirty="0">
                <a:latin typeface="+mj-ea"/>
              </a:rPr>
              <a:t>시 까지 설정 가능</a:t>
            </a:r>
            <a:endParaRPr lang="en-US" altLang="ko-KR" sz="1400" dirty="0">
              <a:latin typeface="+mj-ea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>
                <a:latin typeface="+mj-ea"/>
              </a:rPr>
              <a:t>기본 </a:t>
            </a:r>
            <a:r>
              <a:rPr lang="en-US" altLang="ko-KR" sz="1400" dirty="0">
                <a:latin typeface="+mj-ea"/>
              </a:rPr>
              <a:t>6</a:t>
            </a:r>
            <a:r>
              <a:rPr lang="ko-KR" altLang="en-US" sz="1400" dirty="0">
                <a:latin typeface="+mj-ea"/>
              </a:rPr>
              <a:t>시로 설정되어 있습니다</a:t>
            </a:r>
            <a:r>
              <a:rPr lang="en-US" altLang="ko-KR" sz="1400" dirty="0">
                <a:latin typeface="+mj-ea"/>
              </a:rPr>
              <a:t>.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문자 발송 시점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분만 후 교배일 예약 문자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발정 재귀일 예약 문자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분만 예정일 예약 문자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  <p:cxnSp>
        <p:nvCxnSpPr>
          <p:cNvPr id="11" name="꺾인 연결선[E] 10">
            <a:extLst>
              <a:ext uri="{FF2B5EF4-FFF2-40B4-BE49-F238E27FC236}">
                <a16:creationId xmlns:a16="http://schemas.microsoft.com/office/drawing/2014/main" xmlns="" id="{23B3A46E-C048-D844-91A9-3E178C5D854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3035193" y="860613"/>
            <a:ext cx="3060807" cy="1653366"/>
          </a:xfrm>
          <a:prstGeom prst="bentConnector3">
            <a:avLst>
              <a:gd name="adj1" fmla="val 38452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93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E752E3B6-77C7-4245-AE6C-939EC7769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08" y="836234"/>
            <a:ext cx="5100995" cy="295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D5B12-273C-437F-B881-1FA97F13867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비밀번호 찾기 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5CD1707-3391-0747-8AC6-DEF9DA780963}"/>
              </a:ext>
            </a:extLst>
          </p:cNvPr>
          <p:cNvSpPr txBox="1"/>
          <p:nvPr/>
        </p:nvSpPr>
        <p:spPr>
          <a:xfrm>
            <a:off x="6096000" y="708804"/>
            <a:ext cx="4945856" cy="263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비밀번호 찾기</a:t>
            </a:r>
            <a:r>
              <a:rPr lang="en-US" altLang="ko-KR" sz="1400" dirty="0"/>
              <a:t>,</a:t>
            </a:r>
            <a:r>
              <a:rPr lang="ko-KR" altLang="en-US" sz="1400" dirty="0"/>
              <a:t> 응답 질문 선택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비밀번호 찾기</a:t>
            </a:r>
            <a:r>
              <a:rPr lang="en-US" altLang="ko-KR" sz="1400" dirty="0"/>
              <a:t>,</a:t>
            </a:r>
            <a:r>
              <a:rPr lang="ko-KR" altLang="en-US" sz="1400" dirty="0"/>
              <a:t> 답변 내용 작성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02177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6D5B12-273C-437F-B881-1FA97F13867E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수정사관리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비밀번호 재설정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D3818F77-BCE1-AF4D-96FF-97803ED7B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70" y="689982"/>
            <a:ext cx="5412404" cy="2695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58F612-04F6-D24E-8EAA-CF09F3812D03}"/>
              </a:ext>
            </a:extLst>
          </p:cNvPr>
          <p:cNvSpPr txBox="1"/>
          <p:nvPr/>
        </p:nvSpPr>
        <p:spPr>
          <a:xfrm>
            <a:off x="6096000" y="689982"/>
            <a:ext cx="4945856" cy="2635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계정 비밀번호 변경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신규로 사용할 비밀번호 입력</a:t>
            </a:r>
            <a:endParaRPr lang="en-US" altLang="ko-KR" sz="1400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동일한 비밀번호 재입력하여 재확인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1300358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5E3C902-5AAC-4500-B23A-8348867F7478}"/>
              </a:ext>
            </a:extLst>
          </p:cNvPr>
          <p:cNvSpPr txBox="1"/>
          <p:nvPr/>
        </p:nvSpPr>
        <p:spPr>
          <a:xfrm>
            <a:off x="0" y="-21638"/>
            <a:ext cx="647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1600" dirty="0"/>
              <a:t>메인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기본관리</a:t>
            </a:r>
            <a:r>
              <a:rPr lang="ko-KR" altLang="en-US" sz="1600" dirty="0"/>
              <a:t> </a:t>
            </a:r>
            <a:r>
              <a:rPr lang="en-US" altLang="ko-KR" sz="1600" dirty="0"/>
              <a:t>&gt; </a:t>
            </a:r>
            <a:r>
              <a:rPr lang="ko-KR" altLang="en-US" sz="1600" dirty="0" err="1"/>
              <a:t>관리농장</a:t>
            </a:r>
            <a:r>
              <a:rPr lang="ko-KR" altLang="en-US" sz="1600" dirty="0"/>
              <a:t> </a:t>
            </a:r>
            <a:r>
              <a:rPr lang="en-US" altLang="ko-KR" sz="1600" dirty="0"/>
              <a:t>: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대표정보</a:t>
            </a:r>
            <a:r>
              <a:rPr lang="ko-KR" altLang="en-US" sz="1600" dirty="0"/>
              <a:t> 등록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A57B67F-381C-5240-93AE-F1089037B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247" y="419647"/>
            <a:ext cx="7617327" cy="34482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783F2BAB-44F2-D143-B017-7BEDDEBEDDBE}"/>
              </a:ext>
            </a:extLst>
          </p:cNvPr>
          <p:cNvSpPr/>
          <p:nvPr/>
        </p:nvSpPr>
        <p:spPr>
          <a:xfrm>
            <a:off x="5293905" y="1577826"/>
            <a:ext cx="507541" cy="27402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575BC4B1-E3B2-444E-916C-09E883B95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04" y="2430852"/>
            <a:ext cx="3927125" cy="386652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cxnSp>
        <p:nvCxnSpPr>
          <p:cNvPr id="9" name="꺾인 연결선[E] 8">
            <a:extLst>
              <a:ext uri="{FF2B5EF4-FFF2-40B4-BE49-F238E27FC236}">
                <a16:creationId xmlns:a16="http://schemas.microsoft.com/office/drawing/2014/main" xmlns="" id="{9EC3FF81-C20A-F94B-B3A9-5DDCE5D274A4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 flipV="1">
            <a:off x="4539367" y="1714838"/>
            <a:ext cx="754539" cy="1512455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53B85AE-5EFD-554A-800F-F295EB20616B}"/>
              </a:ext>
            </a:extLst>
          </p:cNvPr>
          <p:cNvSpPr txBox="1"/>
          <p:nvPr/>
        </p:nvSpPr>
        <p:spPr>
          <a:xfrm>
            <a:off x="6739120" y="406947"/>
            <a:ext cx="4945856" cy="392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대표정보등록 클릭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대표 </a:t>
            </a:r>
            <a:r>
              <a:rPr lang="ko-KR" altLang="en-US" sz="1400" dirty="0" err="1"/>
              <a:t>수정사</a:t>
            </a:r>
            <a:r>
              <a:rPr lang="ko-KR" altLang="en-US" sz="1400" dirty="0"/>
              <a:t> 정보 입력</a:t>
            </a: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정보제공에 동의 체크 후 저장</a:t>
            </a: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400" dirty="0"/>
          </a:p>
          <a:p>
            <a:pPr>
              <a:lnSpc>
                <a:spcPct val="150000"/>
              </a:lnSpc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354816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578</Words>
  <Application>Microsoft Office PowerPoint</Application>
  <PresentationFormat>와이드스크린</PresentationFormat>
  <Paragraphs>211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2" baseType="lpstr">
      <vt:lpstr>맑은 고딕</vt:lpstr>
      <vt:lpstr>Wingdings</vt:lpstr>
      <vt:lpstr>Arial</vt:lpstr>
      <vt:lpstr>Office 테마</vt:lpstr>
      <vt:lpstr>한우 인공수정 전산화시스템 웹페이지 메뉴얼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한우 인공수정 전산화시스템 사용자 매뉴얼</dc:title>
  <dc:creator>문지영</dc:creator>
  <cp:lastModifiedBy>이승규</cp:lastModifiedBy>
  <cp:revision>124</cp:revision>
  <dcterms:created xsi:type="dcterms:W3CDTF">2019-04-24T06:54:24Z</dcterms:created>
  <dcterms:modified xsi:type="dcterms:W3CDTF">2020-06-16T01:31:00Z</dcterms:modified>
</cp:coreProperties>
</file>