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366" r:id="rId4"/>
    <p:sldId id="356" r:id="rId5"/>
    <p:sldId id="318" r:id="rId6"/>
    <p:sldId id="355" r:id="rId7"/>
    <p:sldId id="319" r:id="rId8"/>
    <p:sldId id="365" r:id="rId9"/>
    <p:sldId id="357" r:id="rId10"/>
    <p:sldId id="358" r:id="rId11"/>
    <p:sldId id="359" r:id="rId12"/>
    <p:sldId id="361" r:id="rId13"/>
    <p:sldId id="362" r:id="rId14"/>
    <p:sldId id="363" r:id="rId15"/>
  </p:sldIdLst>
  <p:sldSz cx="12192000" cy="6858000"/>
  <p:notesSz cx="6807200" cy="9939338"/>
  <p:embeddedFontLs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>
        <p:guide orient="horz" pos="2160"/>
        <p:guide orient="horz" pos="1049"/>
        <p:guide orient="horz" pos="3385"/>
        <p:guide pos="189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DDCE-0DA1-43F2-B769-AFB85D32A904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E7E0-B4EA-48B9-B26B-342D12CBB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112F9E2-CBC5-486F-A2D6-F8FC6FBD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4F39E05-EEEF-4868-9C50-122585A60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8A174A9-5BE5-432A-8B14-126E95B8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AD07B47-87C0-48D6-9938-8597D1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94A1CE7-AFC2-43C2-BE72-E7D5C084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04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853633B-EC44-4008-B174-7769934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CD26E17-08A1-4AB6-8A02-5A9DA04D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E61378-F613-4387-96BB-5399A383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AFAE294-A5ED-4800-886A-300BE5B9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788B7CA-4CBE-456A-BAA0-76EE5F21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6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B28BF42B-BA8A-4E01-B304-90A8F574D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FFADF84-932B-4C68-8140-6D9033C4E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D63F986-E1C0-4BFF-BE8B-EB3A9A69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141DFD2-C562-4293-8DE5-3E0966B7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8A0F3C7-4E70-471F-916F-94A6DCF5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88AE9DF-640D-4698-8AE9-0C85C01D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C2AF418-3B42-4F72-A6A7-D2DDBC1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0389063-7236-4990-9D63-8F6F2B0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840D813-968B-4A3B-889A-C182C4F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FE7242-2B59-400F-97BC-0C16E06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48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A1561B-7412-4F3F-B414-95EF4B0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252EEB1-CC4B-4993-A0EF-EB2B88C6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B91739-BDDB-4000-A808-4E2E74E8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32C41DA-8839-43A2-A121-22A69091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D751F1-6779-4BEE-9A12-0092B3B3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99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CF3D34-629B-4B1D-8475-72F8018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DE4DF4D-4FEB-40DF-BD06-AE7AF852F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F02E26E-B3B1-4681-9D9A-2BC3BA18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475607A-AB40-4925-AA7F-36211D3D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99829DD-1E06-44C5-A5DA-70A32292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4709D97-058A-46BF-81DB-8279CEE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0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4CB5920-AEC2-40B9-9AEA-CDB63EBB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D3D238E-E140-4321-941F-59341028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32DA09B-F7CF-49DF-94C6-C5707585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8AA6D85-5CA2-4827-87BE-21B0694D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DB5E6A3D-DEF2-42A3-A85F-D0E37AC9F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74DD4A7-425B-4343-AA34-AA3FE6F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F4564344-CBA2-4969-B5C0-A9B8EC12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D0353C4-CE82-49E2-8954-BE14464B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E3B14D2-7B88-43BB-9EBF-69907F0F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CEF7965-3ACB-4AAC-8FDA-6B58D14A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B24BB6E-47E3-4C03-A1D3-E8209C5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22369CB-153D-4C85-80FF-E14679A5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0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1E6C851A-A20A-48AB-BA38-35968086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BA8CA9B7-D38D-4892-8FD7-BC5BB2C0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7B02372-071D-4CDC-8855-E235080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_x211980256" descr="EMB000086602189">
            <a:extLst>
              <a:ext uri="{FF2B5EF4-FFF2-40B4-BE49-F238E27FC236}">
                <a16:creationId xmlns:a16="http://schemas.microsoft.com/office/drawing/2014/main" xmlns="" id="{B329C5CB-AFFC-42D0-B018-D8CB74402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" y="6579395"/>
            <a:ext cx="1789113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5A02AE-895D-4EF1-9BA2-C017D1FC709A}"/>
              </a:ext>
            </a:extLst>
          </p:cNvPr>
          <p:cNvSpPr txBox="1"/>
          <p:nvPr userDrawn="1"/>
        </p:nvSpPr>
        <p:spPr>
          <a:xfrm>
            <a:off x="11353800" y="648993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D283B2-2D0B-450F-B4F8-94C721BB0DF7}" type="slidenum">
              <a:rPr lang="ko-KR" altLang="en-US" smtClean="0">
                <a:solidFill>
                  <a:srgbClr val="C00000"/>
                </a:solidFill>
              </a:rPr>
              <a:pPr algn="r"/>
              <a:t>‹#›</a:t>
            </a:fld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C29DF-AED9-4E30-96B0-C880C53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ADC05BD-6FBD-416A-BFF9-BB7A308E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ABD2231-B9DF-4B96-9139-0C73CBB07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F4B0B5D-AF7E-4B34-8F9C-0F8A2D2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B137286-DFB8-428E-B80F-71F3B7F4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66036A6-D33E-43BA-BD08-C42CEF4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05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3D6BE-0194-443B-97A8-E35E28A6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AA52AEA-61D9-40D5-B98A-5370320F3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BC8FF12-1961-4181-9447-F0407C95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C5581C2-1557-4963-B31F-D9145842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AFE7325-555C-437F-8DB4-BC85A8C9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D306457-D859-49BC-B3CB-9E8D3618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B866588-ADF7-4C10-9D4A-598EE0F5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D3012D1-3385-4FD8-BE87-52D0DFCC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7B3826F-617D-4037-BA64-D18D2811C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60E8-378F-4584-AFDF-08F9FB9A8899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BD80D16-643A-419C-8D40-06212A0FE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C30019B-F793-43DB-AA33-198B6CB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DEED52-FA0A-4218-9B9D-9463A09C8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346" y="745650"/>
            <a:ext cx="9144000" cy="1698574"/>
          </a:xfrm>
        </p:spPr>
        <p:txBody>
          <a:bodyPr>
            <a:normAutofit/>
          </a:bodyPr>
          <a:lstStyle/>
          <a:p>
            <a:r>
              <a:rPr lang="ko-KR" altLang="en-US" sz="4400" b="1" dirty="0"/>
              <a:t>한우 인공수정 전산화시스템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r>
              <a:rPr lang="ko-KR" altLang="en-US" sz="4400" b="1" dirty="0"/>
              <a:t>문자 서비스 </a:t>
            </a:r>
            <a:r>
              <a:rPr lang="ko-KR" altLang="en-US" sz="4400" b="1" dirty="0" err="1"/>
              <a:t>웹페이지</a:t>
            </a:r>
            <a:r>
              <a:rPr lang="ko-KR" altLang="en-US" sz="4400" b="1" dirty="0"/>
              <a:t> 메뉴얼</a:t>
            </a:r>
          </a:p>
        </p:txBody>
      </p:sp>
      <p:pic>
        <p:nvPicPr>
          <p:cNvPr id="7" name="_x211980256" descr="EMB000086602189">
            <a:extLst>
              <a:ext uri="{FF2B5EF4-FFF2-40B4-BE49-F238E27FC236}">
                <a16:creationId xmlns:a16="http://schemas.microsoft.com/office/drawing/2014/main" xmlns="" id="{D22ED73C-40C0-4B60-B446-3BDF2296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23" y="6298747"/>
            <a:ext cx="4039554" cy="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E78269C-AA95-492A-A300-1D824F3C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89" y="0"/>
            <a:ext cx="3349611" cy="73723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B5DC4C8-EEF6-49AC-9695-39424131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8440" cy="1020623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xmlns="" id="{FC54F6AB-4CE5-4365-94D6-9A3811DD47F4}"/>
              </a:ext>
            </a:extLst>
          </p:cNvPr>
          <p:cNvSpPr txBox="1">
            <a:spLocks/>
          </p:cNvSpPr>
          <p:nvPr/>
        </p:nvSpPr>
        <p:spPr>
          <a:xfrm>
            <a:off x="1524000" y="2375132"/>
            <a:ext cx="9144000" cy="555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(</a:t>
            </a:r>
            <a:r>
              <a:rPr lang="ko-KR" altLang="en-US" sz="2400" dirty="0"/>
              <a:t>수정사용</a:t>
            </a:r>
            <a:r>
              <a:rPr lang="en-US" altLang="ko-KR" sz="2400" dirty="0"/>
              <a:t>_v1.0)</a:t>
            </a:r>
            <a:endParaRPr lang="ko-KR" altLang="en-US" sz="2400" dirty="0"/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xmlns="" id="{8CEE4760-9E50-4C0A-9AB8-945C6D7EC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2" y="3648173"/>
            <a:ext cx="11438792" cy="165576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2020. 04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+mj-ea"/>
              </a:rPr>
              <a:t>이 매뉴얼은 </a:t>
            </a: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사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 err="1">
                <a:latin typeface="+mj-ea"/>
              </a:rPr>
              <a:t>한국가축인공수정사협회에</a:t>
            </a:r>
            <a:r>
              <a:rPr lang="ko-KR" altLang="en-US" sz="1800" dirty="0">
                <a:latin typeface="+mj-ea"/>
              </a:rPr>
              <a:t> 정식으로 등록한 수정사만 사용할 수 있습니다</a:t>
            </a:r>
            <a:r>
              <a:rPr lang="en-US" altLang="ko-KR" sz="1800" dirty="0">
                <a:latin typeface="+mj-ea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사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 err="1">
                <a:latin typeface="+mj-ea"/>
              </a:rPr>
              <a:t>한국기축인공수정사협회</a:t>
            </a:r>
            <a:r>
              <a:rPr lang="ko-KR" altLang="en-US" sz="1800" dirty="0">
                <a:latin typeface="+mj-ea"/>
              </a:rPr>
              <a:t> 연락처 </a:t>
            </a:r>
            <a:r>
              <a:rPr lang="en-US" altLang="ko-KR" sz="1800" dirty="0">
                <a:latin typeface="+mj-ea"/>
              </a:rPr>
              <a:t>: 02-3471-9401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+mj-ea"/>
              </a:rPr>
              <a:t>한우개량사업소 연락처 </a:t>
            </a:r>
            <a:r>
              <a:rPr lang="en-US" altLang="ko-KR" sz="1800" dirty="0">
                <a:latin typeface="+mj-ea"/>
              </a:rPr>
              <a:t>: 041-661-4673</a:t>
            </a:r>
            <a:endParaRPr lang="ko-KR" altLang="en-US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5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7FD03D2E-4E3A-B343-865F-17379C0C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49" y="538718"/>
            <a:ext cx="4864100" cy="349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61646B-6898-4851-8B23-F0D690583DE4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관리 농장 문자 설정 후 저장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741D6-F7E3-4AF5-A223-964019AAB9A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문자 설정 입력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F5FF1AD0-08D2-C448-8D1F-E257FC22B2EC}"/>
              </a:ext>
            </a:extLst>
          </p:cNvPr>
          <p:cNvSpPr/>
          <p:nvPr/>
        </p:nvSpPr>
        <p:spPr>
          <a:xfrm>
            <a:off x="2354227" y="1712946"/>
            <a:ext cx="4164802" cy="215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01C6FE-EFB9-6849-82F2-CFC51FCB4D33}"/>
              </a:ext>
            </a:extLst>
          </p:cNvPr>
          <p:cNvSpPr/>
          <p:nvPr/>
        </p:nvSpPr>
        <p:spPr>
          <a:xfrm>
            <a:off x="2365318" y="1149574"/>
            <a:ext cx="4153710" cy="515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C87DB6-C1C0-464A-8C45-CC99A11C33D5}"/>
              </a:ext>
            </a:extLst>
          </p:cNvPr>
          <p:cNvSpPr txBox="1"/>
          <p:nvPr/>
        </p:nvSpPr>
        <p:spPr>
          <a:xfrm>
            <a:off x="454660" y="4464996"/>
            <a:ext cx="1107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+mj-ea"/>
              </a:rPr>
              <a:t>인공수정 기록 문자 서비스 동의 선택</a:t>
            </a:r>
            <a:endParaRPr lang="en-US" altLang="ko-KR" dirty="0">
              <a:latin typeface="+mj-ea"/>
            </a:endParaRPr>
          </a:p>
          <a:p>
            <a:r>
              <a:rPr kumimoji="1" lang="ko-KR" altLang="en-US" dirty="0"/>
              <a:t>     </a:t>
            </a:r>
            <a:r>
              <a:rPr kumimoji="1" lang="en-US" altLang="x-none" dirty="0"/>
              <a:t>-</a:t>
            </a:r>
            <a:r>
              <a:rPr kumimoji="1" lang="ko-KR" altLang="en-US" dirty="0"/>
              <a:t> 인공수정 기록 문자는 즉시 발송 여부 가능</a:t>
            </a:r>
            <a:endParaRPr kumimoji="1" lang="en-US" altLang="ko-KR" dirty="0"/>
          </a:p>
          <a:p>
            <a:r>
              <a:rPr kumimoji="1" lang="ko-KR" altLang="en-US" dirty="0"/>
              <a:t>     </a:t>
            </a:r>
            <a:r>
              <a:rPr kumimoji="1" lang="en-US" altLang="ko-KR" dirty="0"/>
              <a:t>-</a:t>
            </a:r>
            <a:r>
              <a:rPr kumimoji="1" lang="ko-KR" altLang="en-US" dirty="0"/>
              <a:t> 인공수정 기록 문자 재전송 여부 가능</a:t>
            </a:r>
            <a:endParaRPr kumimoji="1" lang="en-US" altLang="ko-KR" dirty="0"/>
          </a:p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lang="ko-KR" altLang="en-US" dirty="0">
                <a:latin typeface="+mj-ea"/>
              </a:rPr>
              <a:t>해당 부분은  문자 설정 시간 때에 해당 동의 여부 에 따라 문자 발송</a:t>
            </a:r>
            <a:endParaRPr lang="en-US" altLang="ko-KR" dirty="0">
              <a:latin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1D1FF2F-8822-DA4A-A248-F7EC664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60" y="1149574"/>
            <a:ext cx="521128" cy="6369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9F283E4E-EF61-E94A-AB7A-6E1BC9763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00" y="2204330"/>
            <a:ext cx="479188" cy="5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C8C83-E1C5-4AF3-912C-868AB335D7E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개체입력방식 문자 발송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583E30-9278-4B74-84F2-985BCB0BB6D7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개체입력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 </a:t>
            </a:r>
            <a:r>
              <a:rPr lang="en-US" altLang="ko-KR" sz="1600" dirty="0"/>
              <a:t>:</a:t>
            </a:r>
            <a:r>
              <a:rPr lang="ko-KR" altLang="en-US" sz="1600" dirty="0"/>
              <a:t> 기록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D97F32E-BB16-A445-AA59-1D9912D4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8" y="592711"/>
            <a:ext cx="4051300" cy="39951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B590ED5A-994E-5C45-B82B-149C17EF7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85" y="605947"/>
            <a:ext cx="2714111" cy="130418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xmlns="" id="{16479FFA-99D6-B146-9CAC-CE922BA6F692}"/>
              </a:ext>
            </a:extLst>
          </p:cNvPr>
          <p:cNvSpPr/>
          <p:nvPr/>
        </p:nvSpPr>
        <p:spPr>
          <a:xfrm>
            <a:off x="3206777" y="1045825"/>
            <a:ext cx="791307" cy="734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633B18D8-15C8-E140-B594-A9774D2FC559}"/>
              </a:ext>
            </a:extLst>
          </p:cNvPr>
          <p:cNvSpPr/>
          <p:nvPr/>
        </p:nvSpPr>
        <p:spPr>
          <a:xfrm>
            <a:off x="4621119" y="893114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41A795CA-762D-4544-93E5-2E90120C7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19" y="592711"/>
            <a:ext cx="4305300" cy="3995168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C154FFDF-440B-5844-98F0-27D75490DBB0}"/>
              </a:ext>
            </a:extLst>
          </p:cNvPr>
          <p:cNvSpPr/>
          <p:nvPr/>
        </p:nvSpPr>
        <p:spPr>
          <a:xfrm>
            <a:off x="8732676" y="3261656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A03CC47D-39F4-7A42-9D78-F4EE974C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07" y="895751"/>
            <a:ext cx="521128" cy="6369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2F17790-6E41-1C4E-9FE0-4BD991ACB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387" y="711886"/>
            <a:ext cx="479188" cy="5856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8B431D76-872B-734A-A2F2-DAC7B3B90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766" y="2873745"/>
            <a:ext cx="474636" cy="5801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87B764-78AF-AD45-8955-9C8EBBC7E58F}"/>
              </a:ext>
            </a:extLst>
          </p:cNvPr>
          <p:cNvSpPr txBox="1"/>
          <p:nvPr/>
        </p:nvSpPr>
        <p:spPr>
          <a:xfrm>
            <a:off x="406020" y="4756826"/>
            <a:ext cx="11075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>
                <a:latin typeface="+mj-ea"/>
              </a:rPr>
              <a:t>개체번호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9</a:t>
            </a:r>
            <a:r>
              <a:rPr lang="ko-KR" altLang="en-US" dirty="0">
                <a:latin typeface="+mj-ea"/>
              </a:rPr>
              <a:t>자리 조회</a:t>
            </a:r>
            <a:endParaRPr lang="en-US" altLang="ko-KR" dirty="0">
              <a:latin typeface="+mj-ea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dirty="0">
                <a:latin typeface="+mj-ea"/>
              </a:rPr>
              <a:t>해당 농가 문자 여부 확인 </a:t>
            </a:r>
            <a:endParaRPr lang="en-US" altLang="ko-KR" dirty="0">
              <a:latin typeface="+mj-ea"/>
            </a:endParaRPr>
          </a:p>
          <a:p>
            <a:r>
              <a:rPr lang="ko-KR" altLang="en-US" dirty="0">
                <a:latin typeface="+mj-ea"/>
              </a:rPr>
              <a:t>  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오전 </a:t>
            </a:r>
            <a:r>
              <a:rPr lang="en-US" altLang="ko-KR" dirty="0">
                <a:latin typeface="+mj-ea"/>
              </a:rPr>
              <a:t>6</a:t>
            </a:r>
            <a:r>
              <a:rPr lang="ko-KR" altLang="en-US" dirty="0">
                <a:latin typeface="+mj-ea"/>
              </a:rPr>
              <a:t>시부터 오후 </a:t>
            </a:r>
            <a:r>
              <a:rPr lang="en-US" altLang="ko-KR" dirty="0">
                <a:latin typeface="+mj-ea"/>
              </a:rPr>
              <a:t>6</a:t>
            </a:r>
            <a:r>
              <a:rPr lang="ko-KR" altLang="en-US" dirty="0">
                <a:latin typeface="+mj-ea"/>
              </a:rPr>
              <a:t>시 까지는 기본 체크 되어 있음</a:t>
            </a:r>
            <a:endParaRPr lang="en-US" altLang="ko-KR" dirty="0">
              <a:latin typeface="+mj-ea"/>
            </a:endParaRPr>
          </a:p>
          <a:p>
            <a:r>
              <a:rPr lang="en-US" altLang="ko-KR" dirty="0">
                <a:latin typeface="+mj-ea"/>
              </a:rPr>
              <a:t>3.</a:t>
            </a:r>
            <a:r>
              <a:rPr lang="ko-KR" altLang="en-US" dirty="0">
                <a:latin typeface="+mj-ea"/>
              </a:rPr>
              <a:t> 문자발송 체크 후 작성 완료 시 문자 발송 </a:t>
            </a:r>
            <a:endParaRPr lang="en-US" altLang="ko-KR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4927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66EFC7-8C7D-4BBE-925D-1650887AC151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농가 선택 방식 문자 발송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76DB67-24BA-437E-9695-9239975257E3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농가선택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 </a:t>
            </a:r>
            <a:r>
              <a:rPr lang="en-US" altLang="ko-KR" sz="1600" dirty="0"/>
              <a:t>:</a:t>
            </a:r>
            <a:r>
              <a:rPr lang="ko-KR" altLang="en-US" sz="1600" dirty="0"/>
              <a:t> 기록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04F43DC-3CA3-0747-B19E-F7B02430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2" y="316916"/>
            <a:ext cx="6186657" cy="29972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0250C0F-83DB-8549-839E-88C15E15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48" y="316916"/>
            <a:ext cx="4102100" cy="4089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2C721-7EDB-4546-A4B0-7F7A89E4F31C}"/>
              </a:ext>
            </a:extLst>
          </p:cNvPr>
          <p:cNvSpPr txBox="1"/>
          <p:nvPr/>
        </p:nvSpPr>
        <p:spPr>
          <a:xfrm>
            <a:off x="406020" y="4756826"/>
            <a:ext cx="1107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+mj-ea"/>
              </a:rPr>
              <a:t>해당 개체 교배 기록 선택</a:t>
            </a:r>
            <a:endParaRPr lang="en-US" altLang="ko-KR" dirty="0">
              <a:latin typeface="+mj-ea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+mj-ea"/>
              </a:rPr>
              <a:t>문자발송 체크 후 작성 완료 시 문자 발송 </a:t>
            </a:r>
            <a:endParaRPr lang="en-US" altLang="ko-KR" dirty="0">
              <a:latin typeface="+mj-ea"/>
            </a:endParaRPr>
          </a:p>
          <a:p>
            <a:r>
              <a:rPr lang="ko-KR" altLang="en-US" dirty="0">
                <a:latin typeface="+mj-ea"/>
              </a:rPr>
              <a:t>  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해당 농가 교배 기록 문자 발송 여부에 따라 문자발송 체크 여부 활성화 </a:t>
            </a:r>
            <a:endParaRPr lang="en-US" altLang="ko-KR" dirty="0">
              <a:latin typeface="+mj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1BEBD6A3-E6F6-6F46-896D-E3D94755080F}"/>
              </a:ext>
            </a:extLst>
          </p:cNvPr>
          <p:cNvSpPr/>
          <p:nvPr/>
        </p:nvSpPr>
        <p:spPr>
          <a:xfrm>
            <a:off x="4335186" y="2694662"/>
            <a:ext cx="791307" cy="734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68510951-C23C-6941-9C99-A878D6DB67A4}"/>
              </a:ext>
            </a:extLst>
          </p:cNvPr>
          <p:cNvSpPr/>
          <p:nvPr/>
        </p:nvSpPr>
        <p:spPr>
          <a:xfrm>
            <a:off x="8330011" y="3061831"/>
            <a:ext cx="791307" cy="734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42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04D80-D0DC-4560-BD75-065EAC893C7B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상세 선택 </a:t>
            </a:r>
            <a:r>
              <a:rPr lang="en-US" altLang="ko-KR" sz="1400" dirty="0"/>
              <a:t>-&gt;</a:t>
            </a:r>
            <a:r>
              <a:rPr lang="ko-KR" altLang="en-US" sz="1400" dirty="0"/>
              <a:t>상세 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8B1C4-159B-42D8-80C7-214CB917B71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관리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발송 내역 </a:t>
            </a:r>
            <a:r>
              <a:rPr lang="en-US" altLang="ko-KR" sz="1600" dirty="0"/>
              <a:t>: </a:t>
            </a:r>
            <a:r>
              <a:rPr lang="ko-KR" altLang="en-US" sz="1600" dirty="0"/>
              <a:t>상세보기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0687CD-04C7-0B47-8BF9-C84A9977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8" y="562448"/>
            <a:ext cx="11349342" cy="4223561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xmlns="" id="{184D5993-5693-0649-A836-66946C553058}"/>
              </a:ext>
            </a:extLst>
          </p:cNvPr>
          <p:cNvSpPr/>
          <p:nvPr/>
        </p:nvSpPr>
        <p:spPr>
          <a:xfrm>
            <a:off x="10314453" y="1624519"/>
            <a:ext cx="434611" cy="401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6A1DB0A-018C-DE48-8158-30ABC1FF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0" y="1624519"/>
            <a:ext cx="3175000" cy="2857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96A6929-4984-9848-AF52-6234765C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610" y="1355942"/>
            <a:ext cx="521128" cy="63693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8821EDC-9ACA-A14F-9AC0-478F8E6AE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125" y="2828672"/>
            <a:ext cx="479188" cy="585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D6A78B-BAE2-894F-8094-7C0F0361876E}"/>
              </a:ext>
            </a:extLst>
          </p:cNvPr>
          <p:cNvSpPr txBox="1"/>
          <p:nvPr/>
        </p:nvSpPr>
        <p:spPr>
          <a:xfrm>
            <a:off x="454660" y="4990289"/>
            <a:ext cx="1107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1.</a:t>
            </a:r>
            <a:r>
              <a:rPr lang="ko-KR" altLang="en-US" dirty="0">
                <a:latin typeface="+mj-ea"/>
              </a:rPr>
              <a:t> 상세 선택</a:t>
            </a:r>
            <a:endParaRPr lang="en-US" altLang="ko-KR" dirty="0">
              <a:latin typeface="+mj-ea"/>
            </a:endParaRPr>
          </a:p>
          <a:p>
            <a:r>
              <a:rPr kumimoji="1" lang="en-US" altLang="ko-KR" dirty="0"/>
              <a:t>2.</a:t>
            </a:r>
            <a:r>
              <a:rPr kumimoji="1" lang="ko-KR" altLang="en-US" dirty="0"/>
              <a:t> 해당 문자 내역 상세 </a:t>
            </a:r>
            <a:endParaRPr lang="en-US" altLang="ko-KR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32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3D0262-0428-4174-A517-7FDBD8D16E3F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문자 재 발송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E88A1-3102-47A7-B3EC-9E6929A57EC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관리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 문자 발송</a:t>
            </a:r>
            <a:r>
              <a:rPr lang="en-US" altLang="ko-KR" sz="1600" dirty="0"/>
              <a:t>:</a:t>
            </a:r>
            <a:r>
              <a:rPr lang="ko-KR" altLang="en-US" sz="1600" dirty="0"/>
              <a:t> 재 발송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0A6F233-81CC-2A48-94CF-0A9C84575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" y="316916"/>
            <a:ext cx="10617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9AE0E14E-F18A-4882-9E32-3F956D260766}"/>
              </a:ext>
            </a:extLst>
          </p:cNvPr>
          <p:cNvSpPr txBox="1">
            <a:spLocks/>
          </p:cNvSpPr>
          <p:nvPr/>
        </p:nvSpPr>
        <p:spPr>
          <a:xfrm>
            <a:off x="457201" y="282199"/>
            <a:ext cx="1485899" cy="790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/>
              <a:t>목 차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726D390D-F84D-43CD-8441-DF408FC0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81368"/>
              </p:ext>
            </p:extLst>
          </p:nvPr>
        </p:nvGraphicFramePr>
        <p:xfrm>
          <a:off x="2849880" y="121920"/>
          <a:ext cx="6857999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>
                  <a:extLst>
                    <a:ext uri="{9D8B030D-6E8A-4147-A177-3AD203B41FA5}">
                      <a16:colId xmlns:a16="http://schemas.microsoft.com/office/drawing/2014/main" xmlns="" val="4039467111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xmlns="" val="1615828976"/>
                    </a:ext>
                  </a:extLst>
                </a:gridCol>
                <a:gridCol w="5071871">
                  <a:extLst>
                    <a:ext uri="{9D8B030D-6E8A-4147-A177-3AD203B41FA5}">
                      <a16:colId xmlns:a16="http://schemas.microsoft.com/office/drawing/2014/main" xmlns="" val="9463712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xmlns="" val="1413603507"/>
                    </a:ext>
                  </a:extLst>
                </a:gridCol>
              </a:tblGrid>
              <a:tr h="2283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페이지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22940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정보 제공 동의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82058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수정사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문자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7464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회원정보 수정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659406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회원 정보 수정 상세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6253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문자 설정 입력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17751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농가 문자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83100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대표정보</a:t>
                      </a:r>
                      <a:r>
                        <a:rPr lang="ko-KR" altLang="en-US" sz="1200" dirty="0"/>
                        <a:t> 등록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342826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대표정보</a:t>
                      </a:r>
                      <a:r>
                        <a:rPr lang="ko-KR" altLang="en-US" sz="1200" dirty="0"/>
                        <a:t> 입력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5923458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 err="1"/>
                        <a:t>문자설정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009319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문자 설정 입력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27393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교배 기록시 문자 전송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24191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개체입력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612365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농가선택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0515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문자 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91934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문자 관리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문자 발송 내역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상세보기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1055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문자 관리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 문자 발송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재 발송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558458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87458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73677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7979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1975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37105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0473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44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2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8A68D9B-A032-4644-8D2B-DBD5537C6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65" y="398643"/>
            <a:ext cx="4267200" cy="521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E64D-F4C1-47CE-8D86-51C7D58F8BD1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로그인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정보제공동의 </a:t>
            </a:r>
            <a:r>
              <a:rPr lang="en-US" altLang="ko-KR" sz="1600" dirty="0"/>
              <a:t>:</a:t>
            </a:r>
            <a:r>
              <a:rPr lang="ko-KR" altLang="en-US" sz="1600" dirty="0"/>
              <a:t>동의 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8F2B05-D1BA-4703-A1F5-A50075278B85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동의 합니다 선택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656CAA5E-033C-1B47-BF62-D5FD0549D295}"/>
              </a:ext>
            </a:extLst>
          </p:cNvPr>
          <p:cNvSpPr/>
          <p:nvPr/>
        </p:nvSpPr>
        <p:spPr>
          <a:xfrm>
            <a:off x="3969496" y="4044258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18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B39937-74B7-4196-8661-E2B039A5BDE9}"/>
              </a:ext>
            </a:extLst>
          </p:cNvPr>
          <p:cNvSpPr txBox="1"/>
          <p:nvPr/>
        </p:nvSpPr>
        <p:spPr>
          <a:xfrm>
            <a:off x="7725832" y="2154195"/>
            <a:ext cx="4466168" cy="254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1. </a:t>
            </a:r>
            <a:r>
              <a:rPr lang="ko-KR" altLang="en-US" sz="1200" b="1" dirty="0">
                <a:solidFill>
                  <a:schemeClr val="bg1"/>
                </a:solidFill>
              </a:rPr>
              <a:t>아이디 입력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2. </a:t>
            </a:r>
            <a:r>
              <a:rPr lang="ko-KR" altLang="en-US" sz="1200" b="1" dirty="0">
                <a:solidFill>
                  <a:schemeClr val="bg1"/>
                </a:solidFill>
              </a:rPr>
              <a:t>비밀번호 입력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3. </a:t>
            </a:r>
            <a:r>
              <a:rPr lang="ko-KR" altLang="en-US" sz="1200" b="1" dirty="0">
                <a:solidFill>
                  <a:schemeClr val="bg1"/>
                </a:solidFill>
              </a:rPr>
              <a:t>보안 코드 입력 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(1) </a:t>
            </a:r>
            <a:r>
              <a:rPr lang="ko-KR" altLang="en-US" sz="1200" b="1" dirty="0">
                <a:solidFill>
                  <a:schemeClr val="bg1"/>
                </a:solidFill>
              </a:rPr>
              <a:t>영어 대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소문자와 숫자로 이루어진 보안 코드를 입력해야 시스템에 접속할 수 있음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4. </a:t>
            </a:r>
            <a:r>
              <a:rPr lang="ko-KR" altLang="en-US" sz="1200" b="1" dirty="0">
                <a:solidFill>
                  <a:schemeClr val="bg1"/>
                </a:solidFill>
              </a:rPr>
              <a:t>로그인 버튼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(1) </a:t>
            </a:r>
            <a:r>
              <a:rPr lang="ko-KR" altLang="en-US" sz="1200" b="1" dirty="0">
                <a:solidFill>
                  <a:schemeClr val="bg1"/>
                </a:solidFill>
              </a:rPr>
              <a:t>로그인 실패 시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실패 원인이 알림으로 제공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(2) </a:t>
            </a:r>
            <a:r>
              <a:rPr lang="ko-KR" altLang="en-US" sz="1200" b="1" dirty="0">
                <a:solidFill>
                  <a:schemeClr val="bg1"/>
                </a:solidFill>
              </a:rPr>
              <a:t>아이디 </a:t>
            </a:r>
            <a:r>
              <a:rPr lang="en-US" altLang="ko-KR" sz="1200" b="1" dirty="0">
                <a:solidFill>
                  <a:schemeClr val="bg1"/>
                </a:solidFill>
              </a:rPr>
              <a:t>or </a:t>
            </a:r>
            <a:r>
              <a:rPr lang="ko-KR" altLang="en-US" sz="1200" b="1" dirty="0">
                <a:solidFill>
                  <a:schemeClr val="bg1"/>
                </a:solidFill>
              </a:rPr>
              <a:t>비밀번호 오류일 경우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해당 입력란 표시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(3) </a:t>
            </a:r>
            <a:r>
              <a:rPr lang="ko-KR" altLang="en-US" sz="1200" b="1" dirty="0">
                <a:solidFill>
                  <a:schemeClr val="bg1"/>
                </a:solidFill>
              </a:rPr>
              <a:t>로그인 성공 시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안내 메시지 출력 후 메인 화면으로 이동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2CF9C09-167A-4897-9A48-93EE0D1FE2EF}"/>
              </a:ext>
            </a:extLst>
          </p:cNvPr>
          <p:cNvSpPr/>
          <p:nvPr/>
        </p:nvSpPr>
        <p:spPr>
          <a:xfrm>
            <a:off x="4532230" y="2524923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D367C52-3031-4716-82A7-58AB689EF9B2}"/>
              </a:ext>
            </a:extLst>
          </p:cNvPr>
          <p:cNvSpPr/>
          <p:nvPr/>
        </p:nvSpPr>
        <p:spPr>
          <a:xfrm>
            <a:off x="4518837" y="2969910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728D3D4-AFAF-4386-BBC4-D33B5E2B22B5}"/>
              </a:ext>
            </a:extLst>
          </p:cNvPr>
          <p:cNvSpPr/>
          <p:nvPr/>
        </p:nvSpPr>
        <p:spPr>
          <a:xfrm>
            <a:off x="5192614" y="3989480"/>
            <a:ext cx="241968" cy="309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6DBCFE26-472A-4DC9-AFD7-E14C2DC192BD}"/>
              </a:ext>
            </a:extLst>
          </p:cNvPr>
          <p:cNvSpPr/>
          <p:nvPr/>
        </p:nvSpPr>
        <p:spPr>
          <a:xfrm>
            <a:off x="4518836" y="3383148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E64D-F4C1-47CE-8D86-51C7D58F8BD1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회원정보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8F2B05-D1BA-4703-A1F5-A50075278B85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회원정보 수정 선택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3535086-2825-CF4E-B7AA-2F1E846C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" y="312695"/>
            <a:ext cx="11972004" cy="4580318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656CAA5E-033C-1B47-BF62-D5FD0549D295}"/>
              </a:ext>
            </a:extLst>
          </p:cNvPr>
          <p:cNvSpPr/>
          <p:nvPr/>
        </p:nvSpPr>
        <p:spPr>
          <a:xfrm>
            <a:off x="10477297" y="1770987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2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51DB90-F2E0-4579-A1DA-3C979978E71C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문자 설정 선택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60AECC-07BB-421E-BEED-9652732958C6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회원 정보 수정 상세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3D4787B-5431-3342-9EAA-EF544857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4" y="316916"/>
            <a:ext cx="5486265" cy="5714266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xmlns="" id="{EAA3DDE1-8D9A-014E-97BE-096DA86F9B95}"/>
              </a:ext>
            </a:extLst>
          </p:cNvPr>
          <p:cNvSpPr/>
          <p:nvPr/>
        </p:nvSpPr>
        <p:spPr>
          <a:xfrm>
            <a:off x="3648479" y="1216510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67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0FD253-9F97-424B-B634-77AF63AF5E61}"/>
              </a:ext>
            </a:extLst>
          </p:cNvPr>
          <p:cNvSpPr txBox="1"/>
          <p:nvPr/>
        </p:nvSpPr>
        <p:spPr>
          <a:xfrm>
            <a:off x="2048608" y="6532881"/>
            <a:ext cx="945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수정사</a:t>
            </a:r>
            <a:r>
              <a:rPr lang="ko-KR" altLang="en-US" sz="1400" dirty="0"/>
              <a:t> 문자 설정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D5B12-273C-437F-B881-1FA97F13867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문자 설정 입력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8EB82435-3BD7-BE4F-B0CA-388A1F9E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" y="485290"/>
            <a:ext cx="4640904" cy="4910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ECF4F-1BD1-D64A-B641-AB80C61D76F9}"/>
              </a:ext>
            </a:extLst>
          </p:cNvPr>
          <p:cNvSpPr txBox="1"/>
          <p:nvPr/>
        </p:nvSpPr>
        <p:spPr>
          <a:xfrm>
            <a:off x="5610319" y="853618"/>
            <a:ext cx="5284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dirty="0">
                <a:latin typeface="+mj-ea"/>
              </a:rPr>
              <a:t>해당 예약 문자 발송 시간 </a:t>
            </a:r>
            <a:r>
              <a:rPr lang="en-US" altLang="ko-KR" dirty="0">
                <a:latin typeface="+mj-ea"/>
              </a:rPr>
              <a:t>06</a:t>
            </a:r>
            <a:r>
              <a:rPr lang="ko-KR" altLang="en-US" dirty="0">
                <a:latin typeface="+mj-ea"/>
              </a:rPr>
              <a:t>시</a:t>
            </a:r>
            <a:r>
              <a:rPr lang="en-US" altLang="ko-KR" dirty="0">
                <a:latin typeface="+mj-ea"/>
              </a:rPr>
              <a:t>~20</a:t>
            </a:r>
            <a:r>
              <a:rPr lang="ko-KR" altLang="en-US" dirty="0">
                <a:latin typeface="+mj-ea"/>
              </a:rPr>
              <a:t>시 까지 설정 가능 </a:t>
            </a:r>
            <a:endParaRPr lang="en-US" altLang="ko-KR" dirty="0">
              <a:latin typeface="+mj-ea"/>
            </a:endParaRPr>
          </a:p>
          <a:p>
            <a:r>
              <a:rPr lang="ko-KR" altLang="en-US" dirty="0">
                <a:latin typeface="+mj-ea"/>
              </a:rPr>
              <a:t>    </a:t>
            </a:r>
            <a:r>
              <a:rPr lang="en-US" altLang="ko-KR" dirty="0">
                <a:latin typeface="+mj-ea"/>
              </a:rPr>
              <a:t>- </a:t>
            </a:r>
            <a:r>
              <a:rPr lang="ko-KR" altLang="en-US" dirty="0">
                <a:latin typeface="+mj-ea"/>
              </a:rPr>
              <a:t>기본 </a:t>
            </a:r>
            <a:r>
              <a:rPr lang="en-US" altLang="ko-KR" dirty="0">
                <a:latin typeface="+mj-ea"/>
              </a:rPr>
              <a:t>6</a:t>
            </a:r>
            <a:r>
              <a:rPr lang="ko-KR" altLang="en-US" dirty="0">
                <a:latin typeface="+mj-ea"/>
              </a:rPr>
              <a:t>시로 설정되어 있습니다</a:t>
            </a:r>
            <a:r>
              <a:rPr lang="en-US" altLang="ko-KR" dirty="0">
                <a:latin typeface="+mj-ea"/>
              </a:rPr>
              <a:t>.</a:t>
            </a:r>
          </a:p>
          <a:p>
            <a:endParaRPr lang="en-US" altLang="ko-KR" dirty="0">
              <a:latin typeface="+mj-ea"/>
            </a:endParaRPr>
          </a:p>
          <a:p>
            <a:r>
              <a:rPr lang="en-US" altLang="ko-KR" dirty="0">
                <a:latin typeface="+mj-ea"/>
              </a:rPr>
              <a:t>2.</a:t>
            </a:r>
            <a:r>
              <a:rPr lang="ko-KR" altLang="en-US" dirty="0">
                <a:latin typeface="+mj-ea"/>
              </a:rPr>
              <a:t> 해당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내역</a:t>
            </a:r>
            <a:endParaRPr lang="en-US" altLang="ko-KR" dirty="0">
              <a:latin typeface="+mj-ea"/>
            </a:endParaRPr>
          </a:p>
          <a:p>
            <a:pPr marL="342900" indent="-342900">
              <a:buAutoNum type="arabicPeriod"/>
            </a:pPr>
            <a:endParaRPr kumimoji="1" lang="en-US" altLang="ko-KR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6931B35D-7C05-EE4C-A372-497CFA12DA91}"/>
              </a:ext>
            </a:extLst>
          </p:cNvPr>
          <p:cNvSpPr/>
          <p:nvPr/>
        </p:nvSpPr>
        <p:spPr>
          <a:xfrm>
            <a:off x="2048608" y="2053947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EFEA69-0D71-C244-BB4D-0F8DB580DBBE}"/>
              </a:ext>
            </a:extLst>
          </p:cNvPr>
          <p:cNvSpPr txBox="1"/>
          <p:nvPr/>
        </p:nvSpPr>
        <p:spPr>
          <a:xfrm>
            <a:off x="5902134" y="245839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분만 후 교배일 예약 문자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 smtClean="0"/>
              <a:t>발정 </a:t>
            </a:r>
            <a:r>
              <a:rPr kumimoji="1" lang="ko-KR" altLang="en-US" dirty="0"/>
              <a:t>재귀일 예약 </a:t>
            </a:r>
            <a:r>
              <a:rPr kumimoji="1" lang="ko-KR" altLang="en-US" dirty="0" smtClean="0"/>
              <a:t>문자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분만 예정일 예약 문자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90649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193B42-5105-4FE3-8218-221F8BB45862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대표정보</a:t>
            </a:r>
            <a:r>
              <a:rPr lang="ko-KR" altLang="en-US" sz="1400" dirty="0"/>
              <a:t> 등록 선택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대표정보</a:t>
            </a:r>
            <a:r>
              <a:rPr lang="ko-KR" altLang="en-US" sz="1600" dirty="0"/>
              <a:t> 등록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A57B67F-381C-5240-93AE-F1089037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4" y="316916"/>
            <a:ext cx="11913811" cy="539322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xmlns="" id="{312B6317-1C5B-6A43-8640-D7549590BF34}"/>
              </a:ext>
            </a:extLst>
          </p:cNvPr>
          <p:cNvSpPr/>
          <p:nvPr/>
        </p:nvSpPr>
        <p:spPr>
          <a:xfrm>
            <a:off x="9990914" y="1907173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16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FD2150-32DF-4BE0-BE73-03FD8FDE1CF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농가 전화번호 입력 후 정보제공 동의 체크 후 저장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96C38-A8A2-4B53-B93B-8A98C8397B4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대표정보</a:t>
            </a:r>
            <a:r>
              <a:rPr lang="ko-KR" altLang="en-US" sz="1600" dirty="0"/>
              <a:t> 입력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5D0A380-7474-9649-926E-C7F7BD65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0" y="378310"/>
            <a:ext cx="5244830" cy="516389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xmlns="" id="{AB89E045-2F7D-7C4D-8215-33C55E37D499}"/>
              </a:ext>
            </a:extLst>
          </p:cNvPr>
          <p:cNvSpPr/>
          <p:nvPr/>
        </p:nvSpPr>
        <p:spPr>
          <a:xfrm>
            <a:off x="5165995" y="3765165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41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28E97-7006-404F-AA00-B784C036AD7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문자설정</a:t>
            </a:r>
            <a:r>
              <a:rPr lang="ko-KR" altLang="en-US" sz="1400" dirty="0"/>
              <a:t> 선택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147151-8E56-4D0E-AAB9-CD3DA7FEE6B3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 err="1"/>
              <a:t>문자설정</a:t>
            </a:r>
            <a:endParaRPr lang="ko-KR" altLang="en-US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19B75441-DA8E-AC4E-AC56-C8F92564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" y="316916"/>
            <a:ext cx="11913811" cy="539322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xmlns="" id="{8878BDDD-33A0-C14C-9C2C-E172781D944C}"/>
              </a:ext>
            </a:extLst>
          </p:cNvPr>
          <p:cNvSpPr/>
          <p:nvPr/>
        </p:nvSpPr>
        <p:spPr>
          <a:xfrm>
            <a:off x="9669901" y="2393565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522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539</Words>
  <Application>Microsoft Office PowerPoint</Application>
  <PresentationFormat>와이드스크린</PresentationFormat>
  <Paragraphs>109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Wingdings</vt:lpstr>
      <vt:lpstr>Arial</vt:lpstr>
      <vt:lpstr>Office 테마</vt:lpstr>
      <vt:lpstr>한우 인공수정 전산화시스템 문자 서비스 웹페이지 메뉴얼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 인공수정 전산화시스템 사용자 매뉴얼</dc:title>
  <dc:creator>문지영</dc:creator>
  <cp:lastModifiedBy>user</cp:lastModifiedBy>
  <cp:revision>88</cp:revision>
  <dcterms:created xsi:type="dcterms:W3CDTF">2019-04-24T06:54:24Z</dcterms:created>
  <dcterms:modified xsi:type="dcterms:W3CDTF">2020-05-06T06:58:28Z</dcterms:modified>
</cp:coreProperties>
</file>