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75" r:id="rId3"/>
    <p:sldId id="356" r:id="rId4"/>
    <p:sldId id="318" r:id="rId5"/>
    <p:sldId id="355" r:id="rId6"/>
    <p:sldId id="319" r:id="rId7"/>
    <p:sldId id="365" r:id="rId8"/>
    <p:sldId id="357" r:id="rId9"/>
    <p:sldId id="358" r:id="rId10"/>
    <p:sldId id="359" r:id="rId11"/>
    <p:sldId id="361" r:id="rId12"/>
    <p:sldId id="362" r:id="rId13"/>
    <p:sldId id="363" r:id="rId14"/>
    <p:sldId id="366" r:id="rId15"/>
    <p:sldId id="367" r:id="rId16"/>
    <p:sldId id="368" r:id="rId17"/>
    <p:sldId id="369" r:id="rId18"/>
    <p:sldId id="370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</p:sldIdLst>
  <p:sldSz cx="12192000" cy="6858000"/>
  <p:notesSz cx="6807200" cy="9939338"/>
  <p:embeddedFontLst>
    <p:embeddedFont>
      <p:font typeface="맑은 고딕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08"/>
      </p:cViewPr>
      <p:guideLst>
        <p:guide orient="horz" pos="2160"/>
        <p:guide orient="horz" pos="1049"/>
        <p:guide orient="horz" pos="3385"/>
        <p:guide pos="189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DDCE-0DA1-43F2-B769-AFB85D32A904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E7E0-B4EA-48B9-B26B-342D12CBB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112F9E2-CBC5-486F-A2D6-F8FC6FBD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4F39E05-EEEF-4868-9C50-122585A60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8A174A9-5BE5-432A-8B14-126E95B8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AD07B47-87C0-48D6-9938-8597D1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94A1CE7-AFC2-43C2-BE72-E7D5C084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04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853633B-EC44-4008-B174-7769934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CD26E17-08A1-4AB6-8A02-5A9DA04D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E61378-F613-4387-96BB-5399A383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AFAE294-A5ED-4800-886A-300BE5B9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788B7CA-4CBE-456A-BAA0-76EE5F21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6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B28BF42B-BA8A-4E01-B304-90A8F574D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FFADF84-932B-4C68-8140-6D9033C4E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D63F986-E1C0-4BFF-BE8B-EB3A9A69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141DFD2-C562-4293-8DE5-3E0966B7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8A0F3C7-4E70-471F-916F-94A6DCF5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88AE9DF-640D-4698-8AE9-0C85C01D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C2AF418-3B42-4F72-A6A7-D2DDBC1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0389063-7236-4990-9D63-8F6F2B0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840D813-968B-4A3B-889A-C182C4F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FE7242-2B59-400F-97BC-0C16E06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48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A1561B-7412-4F3F-B414-95EF4B0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252EEB1-CC4B-4993-A0EF-EB2B88C6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B91739-BDDB-4000-A808-4E2E74E8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32C41DA-8839-43A2-A121-22A69091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D751F1-6779-4BEE-9A12-0092B3B3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99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CF3D34-629B-4B1D-8475-72F8018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DE4DF4D-4FEB-40DF-BD06-AE7AF852F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F02E26E-B3B1-4681-9D9A-2BC3BA18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475607A-AB40-4925-AA7F-36211D3D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99829DD-1E06-44C5-A5DA-70A32292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4709D97-058A-46BF-81DB-8279CEE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0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4CB5920-AEC2-40B9-9AEA-CDB63EBB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D3D238E-E140-4321-941F-59341028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32DA09B-F7CF-49DF-94C6-C5707585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8AA6D85-5CA2-4827-87BE-21B0694D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DB5E6A3D-DEF2-42A3-A85F-D0E37AC9F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74DD4A7-425B-4343-AA34-AA3FE6F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F4564344-CBA2-4969-B5C0-A9B8EC12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D0353C4-CE82-49E2-8954-BE14464B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E3B14D2-7B88-43BB-9EBF-69907F0F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CEF7965-3ACB-4AAC-8FDA-6B58D14A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B24BB6E-47E3-4C03-A1D3-E8209C5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22369CB-153D-4C85-80FF-E14679A5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0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1E6C851A-A20A-48AB-BA38-35968086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BA8CA9B7-D38D-4892-8FD7-BC5BB2C0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7B02372-071D-4CDC-8855-E235080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_x211980256" descr="EMB000086602189">
            <a:extLst>
              <a:ext uri="{FF2B5EF4-FFF2-40B4-BE49-F238E27FC236}">
                <a16:creationId xmlns:a16="http://schemas.microsoft.com/office/drawing/2014/main" xmlns="" id="{B329C5CB-AFFC-42D0-B018-D8CB74402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" y="6579395"/>
            <a:ext cx="1789113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5A02AE-895D-4EF1-9BA2-C017D1FC709A}"/>
              </a:ext>
            </a:extLst>
          </p:cNvPr>
          <p:cNvSpPr txBox="1"/>
          <p:nvPr userDrawn="1"/>
        </p:nvSpPr>
        <p:spPr>
          <a:xfrm>
            <a:off x="11353800" y="648993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D283B2-2D0B-450F-B4F8-94C721BB0DF7}" type="slidenum">
              <a:rPr lang="ko-KR" altLang="en-US" smtClean="0">
                <a:solidFill>
                  <a:srgbClr val="C00000"/>
                </a:solidFill>
              </a:rPr>
              <a:pPr algn="r"/>
              <a:t>‹#›</a:t>
            </a:fld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C29DF-AED9-4E30-96B0-C880C53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ADC05BD-6FBD-416A-BFF9-BB7A308E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ABD2231-B9DF-4B96-9139-0C73CBB07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F4B0B5D-AF7E-4B34-8F9C-0F8A2D2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B137286-DFB8-428E-B80F-71F3B7F4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66036A6-D33E-43BA-BD08-C42CEF4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05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3D6BE-0194-443B-97A8-E35E28A6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AA52AEA-61D9-40D5-B98A-5370320F3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BC8FF12-1961-4181-9447-F0407C95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C5581C2-1557-4963-B31F-D9145842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AFE7325-555C-437F-8DB4-BC85A8C9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D306457-D859-49BC-B3CB-9E8D3618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B866588-ADF7-4C10-9D4A-598EE0F5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D3012D1-3385-4FD8-BE87-52D0DFCC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7B3826F-617D-4037-BA64-D18D2811C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60E8-378F-4584-AFDF-08F9FB9A8899}" type="datetimeFigureOut">
              <a:rPr lang="ko-KR" altLang="en-US" smtClean="0"/>
              <a:t>2019-07-01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BD80D16-643A-419C-8D40-06212A0FE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C30019B-F793-43DB-AA33-198B6CB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DEED52-FA0A-4218-9B9D-9463A09C8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346" y="745650"/>
            <a:ext cx="9144000" cy="1698574"/>
          </a:xfrm>
        </p:spPr>
        <p:txBody>
          <a:bodyPr>
            <a:normAutofit/>
          </a:bodyPr>
          <a:lstStyle/>
          <a:p>
            <a:r>
              <a:rPr lang="ko-KR" altLang="en-US" sz="4400" b="1" dirty="0"/>
              <a:t>한우 인공수정 전산화시스템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r>
              <a:rPr lang="ko-KR" altLang="en-US" sz="4400" b="1" dirty="0"/>
              <a:t>웹페이지 메뉴얼</a:t>
            </a:r>
          </a:p>
        </p:txBody>
      </p:sp>
      <p:pic>
        <p:nvPicPr>
          <p:cNvPr id="7" name="_x211980256" descr="EMB000086602189">
            <a:extLst>
              <a:ext uri="{FF2B5EF4-FFF2-40B4-BE49-F238E27FC236}">
                <a16:creationId xmlns:a16="http://schemas.microsoft.com/office/drawing/2014/main" xmlns="" id="{D22ED73C-40C0-4B60-B446-3BDF2296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23" y="6298747"/>
            <a:ext cx="4039554" cy="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E78269C-AA95-492A-A300-1D824F3C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89" y="0"/>
            <a:ext cx="3349611" cy="73723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B5DC4C8-EEF6-49AC-9695-39424131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8440" cy="1020623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xmlns="" id="{FC54F6AB-4CE5-4365-94D6-9A3811DD47F4}"/>
              </a:ext>
            </a:extLst>
          </p:cNvPr>
          <p:cNvSpPr txBox="1">
            <a:spLocks/>
          </p:cNvSpPr>
          <p:nvPr/>
        </p:nvSpPr>
        <p:spPr>
          <a:xfrm>
            <a:off x="1524000" y="2375132"/>
            <a:ext cx="9144000" cy="555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(</a:t>
            </a:r>
            <a:r>
              <a:rPr lang="ko-KR" altLang="en-US" sz="2400" dirty="0"/>
              <a:t>수정사용</a:t>
            </a:r>
            <a:r>
              <a:rPr lang="en-US" altLang="ko-KR" sz="2400" dirty="0"/>
              <a:t>_v2.4)</a:t>
            </a:r>
            <a:endParaRPr lang="ko-KR" altLang="en-US" sz="2400" dirty="0"/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xmlns="" id="{8CEE4760-9E50-4C0A-9AB8-945C6D7EC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2" y="3648173"/>
            <a:ext cx="11438792" cy="165576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2019. 06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800" dirty="0" smtClean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사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 err="1" smtClean="0">
                <a:latin typeface="+mj-ea"/>
              </a:rPr>
              <a:t>한국</a:t>
            </a:r>
            <a:r>
              <a:rPr lang="ko-KR" altLang="en-US" sz="1800" dirty="0" err="1">
                <a:latin typeface="+mj-ea"/>
              </a:rPr>
              <a:t>가</a:t>
            </a:r>
            <a:r>
              <a:rPr lang="ko-KR" altLang="en-US" sz="1800" dirty="0" err="1" smtClean="0">
                <a:latin typeface="+mj-ea"/>
              </a:rPr>
              <a:t>축인공수정사협회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>
                <a:latin typeface="+mj-ea"/>
              </a:rPr>
              <a:t>연락처 </a:t>
            </a:r>
            <a:r>
              <a:rPr lang="en-US" altLang="ko-KR" sz="1800" dirty="0">
                <a:latin typeface="+mj-ea"/>
              </a:rPr>
              <a:t>: 02 3471-9401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+mj-ea"/>
              </a:rPr>
              <a:t>한우개량사업소 연락처 </a:t>
            </a:r>
            <a:r>
              <a:rPr lang="en-US" altLang="ko-KR" sz="1800" dirty="0">
                <a:latin typeface="+mj-ea"/>
              </a:rPr>
              <a:t>: </a:t>
            </a:r>
            <a:r>
              <a:rPr lang="en-US" altLang="ko-KR" sz="1800" dirty="0" smtClean="0">
                <a:latin typeface="+mj-ea"/>
              </a:rPr>
              <a:t>044-661-4673</a:t>
            </a:r>
            <a:endParaRPr lang="ko-KR" altLang="en-US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5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C8C83-E1C5-4AF3-912C-868AB335D7E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개체의 수정정보 표출화면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583E30-9278-4B74-84F2-985BCB0BB6D7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개체정보 </a:t>
            </a:r>
            <a:r>
              <a:rPr lang="en-US" altLang="ko-KR" sz="1600" dirty="0"/>
              <a:t>: </a:t>
            </a:r>
            <a:r>
              <a:rPr lang="ko-KR" altLang="en-US" sz="1600" dirty="0"/>
              <a:t>상세보기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B3B32E6E-06B0-48A0-B36C-81E0D957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84"/>
            <a:ext cx="12192000" cy="62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7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66EFC7-8C7D-4BBE-925D-1650887AC151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개체의 분만정보 표출화면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76DB67-24BA-437E-9695-9239975257E3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개체정보 </a:t>
            </a:r>
            <a:r>
              <a:rPr lang="en-US" altLang="ko-KR" sz="1600" dirty="0"/>
              <a:t>: </a:t>
            </a:r>
            <a:r>
              <a:rPr lang="ko-KR" altLang="en-US" sz="1600" dirty="0"/>
              <a:t>상세보기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EF54B7E-F101-4226-8EA3-14D98E75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54"/>
            <a:ext cx="12192000" cy="6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A06DCECA-1EAF-48B2-9906-2E65E167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831"/>
            <a:ext cx="12192000" cy="6224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04D80-D0DC-4560-BD75-065EAC893C7B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개체의 이력 및 도축정보 표출화면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8B1C4-159B-42D8-80C7-214CB917B71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개체정보 </a:t>
            </a:r>
            <a:r>
              <a:rPr lang="en-US" altLang="ko-KR" sz="1600" dirty="0"/>
              <a:t>: </a:t>
            </a:r>
            <a:r>
              <a:rPr lang="ko-KR" altLang="en-US" sz="1600" dirty="0"/>
              <a:t>상세보기</a:t>
            </a:r>
          </a:p>
        </p:txBody>
      </p:sp>
    </p:spTree>
    <p:extLst>
      <p:ext uri="{BB962C8B-B14F-4D97-AF65-F5344CB8AC3E}">
        <p14:creationId xmlns:p14="http://schemas.microsoft.com/office/powerpoint/2010/main" val="322328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5F88C80-C90A-4ACD-9571-37C71A331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26"/>
            <a:ext cx="12192000" cy="6208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3D0262-0428-4174-A517-7FDBD8D16E3F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개체의 이력 및 도축정보 표출화면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E88A1-3102-47A7-B3EC-9E6929A57EC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보유정액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수정사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668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90BE64-E4A0-4050-B372-DAEF50A5AF0B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보유하고 있는 정액을 등록함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01D853-CFE1-4ABE-B782-E23EB99C9C5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보유정액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수정사</a:t>
            </a:r>
            <a:r>
              <a:rPr lang="en-US" altLang="ko-KR" sz="1600" dirty="0"/>
              <a:t>) : </a:t>
            </a:r>
            <a:r>
              <a:rPr lang="ko-KR" altLang="en-US" sz="1600" dirty="0"/>
              <a:t>등록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D6A601D-9D04-4F90-A5F8-FF22B84B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500187"/>
            <a:ext cx="62579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FDAA4E-00A6-4A1F-BBBB-BE12EAA71948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KPN</a:t>
            </a:r>
            <a:r>
              <a:rPr lang="ko-KR" altLang="en-US" sz="1400" dirty="0"/>
              <a:t>번호를 클릭하면 상세정보 표출하고</a:t>
            </a:r>
            <a:r>
              <a:rPr lang="en-US" altLang="ko-KR" sz="1400" dirty="0"/>
              <a:t>, </a:t>
            </a:r>
            <a:r>
              <a:rPr lang="ko-KR" altLang="en-US" sz="1400" dirty="0"/>
              <a:t>씨수소정보동기화를 할 수 있음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A60BF3-102A-4683-BEF5-1936D1769BB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보유정액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수정사</a:t>
            </a:r>
            <a:r>
              <a:rPr lang="en-US" altLang="ko-KR" sz="1600" dirty="0"/>
              <a:t>) : KPN</a:t>
            </a:r>
            <a:r>
              <a:rPr lang="ko-KR" altLang="en-US" sz="1600" dirty="0"/>
              <a:t> 정보 상세보기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C60E14ED-ADB6-46B7-B2A7-C11306CE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00087"/>
            <a:ext cx="97917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FEDE8B-7AE5-4BB3-8028-53A1CD5357B5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교배일자를 선택한 후 수정정보를 조회하고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개체별</a:t>
            </a:r>
            <a:r>
              <a:rPr lang="ko-KR" altLang="en-US" sz="1400" dirty="0"/>
              <a:t> 인공수정기록업무를 진행할 수 있음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2A5441-FB18-48D2-8685-4AC03D54589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개체입력</a:t>
            </a:r>
            <a:r>
              <a:rPr lang="en-US" altLang="ko-KR" sz="1600" dirty="0"/>
              <a:t>)</a:t>
            </a:r>
            <a:endParaRPr lang="ko-KR" altLang="en-US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1DA67607-0E44-4ADA-BE69-885D5C90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46"/>
            <a:ext cx="12192000" cy="62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9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BBCC96F-0533-4E4F-A2FC-0A9EB405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819150"/>
            <a:ext cx="5257800" cy="521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8195F9-7B17-4203-BB05-26AA6F9C5C81}"/>
              </a:ext>
            </a:extLst>
          </p:cNvPr>
          <p:cNvSpPr txBox="1"/>
          <p:nvPr/>
        </p:nvSpPr>
        <p:spPr>
          <a:xfrm>
            <a:off x="1980781" y="6334780"/>
            <a:ext cx="983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개체번호 </a:t>
            </a:r>
            <a:r>
              <a:rPr lang="en-US" altLang="ko-KR" sz="1400" dirty="0"/>
              <a:t>9</a:t>
            </a:r>
            <a:r>
              <a:rPr lang="ko-KR" altLang="en-US" sz="1400" dirty="0"/>
              <a:t>자리 입력 후 조회하면 농장명이 표출되고</a:t>
            </a:r>
            <a:r>
              <a:rPr lang="en-US" altLang="ko-KR" sz="1400" dirty="0"/>
              <a:t>, KPN</a:t>
            </a:r>
            <a:r>
              <a:rPr lang="ko-KR" altLang="en-US" sz="1400" dirty="0"/>
              <a:t>번호 입력</a:t>
            </a:r>
            <a:r>
              <a:rPr lang="en-US" altLang="ko-KR" sz="1400" dirty="0"/>
              <a:t>(</a:t>
            </a:r>
            <a:r>
              <a:rPr lang="ko-KR" altLang="en-US" sz="1400" dirty="0"/>
              <a:t>또는 선택</a:t>
            </a:r>
            <a:r>
              <a:rPr lang="en-US" altLang="ko-KR" sz="1400" dirty="0"/>
              <a:t>)</a:t>
            </a:r>
            <a:r>
              <a:rPr lang="ko-KR" altLang="en-US" sz="1400" dirty="0"/>
              <a:t> 후 조회하면</a:t>
            </a:r>
            <a:r>
              <a:rPr lang="en-US" altLang="ko-KR" sz="1400" dirty="0"/>
              <a:t>, </a:t>
            </a:r>
            <a:r>
              <a:rPr lang="ko-KR" altLang="en-US" sz="1400" dirty="0"/>
              <a:t>근친계수 등을 확인하고</a:t>
            </a:r>
            <a:r>
              <a:rPr lang="en-US" altLang="ko-KR" sz="1400" dirty="0"/>
              <a:t>, </a:t>
            </a:r>
            <a:r>
              <a:rPr lang="ko-KR" altLang="en-US" sz="1400" dirty="0"/>
              <a:t>수정일자와 작업시간</a:t>
            </a:r>
            <a:r>
              <a:rPr lang="en-US" altLang="ko-KR" sz="1400" dirty="0"/>
              <a:t>(</a:t>
            </a:r>
            <a:r>
              <a:rPr lang="ko-KR" altLang="en-US" sz="1400" dirty="0"/>
              <a:t>오전</a:t>
            </a:r>
            <a:r>
              <a:rPr lang="en-US" altLang="ko-KR" sz="1400" dirty="0"/>
              <a:t>,</a:t>
            </a:r>
            <a:r>
              <a:rPr lang="ko-KR" altLang="en-US" sz="1400" dirty="0"/>
              <a:t>오후</a:t>
            </a:r>
            <a:r>
              <a:rPr lang="en-US" altLang="ko-KR" sz="1400" dirty="0"/>
              <a:t>)</a:t>
            </a:r>
            <a:r>
              <a:rPr lang="ko-KR" altLang="en-US" sz="1400" dirty="0"/>
              <a:t>를 선택한 후</a:t>
            </a:r>
            <a:r>
              <a:rPr lang="en-US" altLang="ko-KR" sz="1400" dirty="0"/>
              <a:t>, </a:t>
            </a:r>
            <a:r>
              <a:rPr lang="ko-KR" altLang="en-US" sz="1400" dirty="0"/>
              <a:t>작성완료를 클릭하면 저장됨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4E7962-79A5-48A5-825B-A72C6452113A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개체입력</a:t>
            </a:r>
            <a:r>
              <a:rPr lang="en-US" altLang="ko-KR" sz="1600" dirty="0"/>
              <a:t>) : </a:t>
            </a:r>
            <a:r>
              <a:rPr lang="ko-KR" altLang="en-US" sz="1600" dirty="0"/>
              <a:t>인공수정기록</a:t>
            </a:r>
          </a:p>
        </p:txBody>
      </p:sp>
    </p:spTree>
    <p:extLst>
      <p:ext uri="{BB962C8B-B14F-4D97-AF65-F5344CB8AC3E}">
        <p14:creationId xmlns:p14="http://schemas.microsoft.com/office/powerpoint/2010/main" val="395399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1BF962A-6BD3-47CB-833A-7F45B01C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846"/>
            <a:ext cx="12192000" cy="6252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22705F-8EE4-4B5C-8FE6-75F927F0C8F7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농가를 선택하고 해당 인공수정 대상우를 선택한 후 인공수정기록 업무를 진행할 수 있는 화면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8DF736-24DA-437E-A85B-39FE3283EE9A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)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362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2700613-B03C-4E90-9475-DBBA8EFF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810"/>
            <a:ext cx="12192000" cy="6240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DA5763-4B6C-42E8-8CFF-BF8DA0DF5CCF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농가를 선택하고 해당 인공수정 </a:t>
            </a:r>
            <a:r>
              <a:rPr lang="ko-KR" altLang="en-US" sz="1400" dirty="0" err="1"/>
              <a:t>대상우</a:t>
            </a:r>
            <a:r>
              <a:rPr lang="ko-KR" altLang="en-US" sz="1400" dirty="0"/>
              <a:t> 표출화면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C5DEF3-0A44-4786-B799-F824BEA95DB5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) : 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81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9AE0E14E-F18A-4882-9E32-3F956D260766}"/>
              </a:ext>
            </a:extLst>
          </p:cNvPr>
          <p:cNvSpPr txBox="1">
            <a:spLocks/>
          </p:cNvSpPr>
          <p:nvPr/>
        </p:nvSpPr>
        <p:spPr>
          <a:xfrm>
            <a:off x="457201" y="282199"/>
            <a:ext cx="1485899" cy="790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/>
              <a:t>목 차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726D390D-F84D-43CD-8441-DF408FC0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5238"/>
              </p:ext>
            </p:extLst>
          </p:nvPr>
        </p:nvGraphicFramePr>
        <p:xfrm>
          <a:off x="2849880" y="121920"/>
          <a:ext cx="6857999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>
                  <a:extLst>
                    <a:ext uri="{9D8B030D-6E8A-4147-A177-3AD203B41FA5}">
                      <a16:colId xmlns:a16="http://schemas.microsoft.com/office/drawing/2014/main" xmlns="" val="4039467111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xmlns="" val="1615828976"/>
                    </a:ext>
                  </a:extLst>
                </a:gridCol>
                <a:gridCol w="5071871">
                  <a:extLst>
                    <a:ext uri="{9D8B030D-6E8A-4147-A177-3AD203B41FA5}">
                      <a16:colId xmlns:a16="http://schemas.microsoft.com/office/drawing/2014/main" xmlns="" val="9463712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xmlns="" val="1413603507"/>
                    </a:ext>
                  </a:extLst>
                </a:gridCol>
              </a:tblGrid>
              <a:tr h="2283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페이지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22940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로그인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82058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메인화면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7464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수정사관리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659406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관리농장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6253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관리농장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등록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17751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관리농장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농가설정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83100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개체정보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342826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개체정보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상세보기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10~12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5923458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보유정액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수정사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009319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보유정액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수정사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/>
                        <a:t>등록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27393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기초관리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보유정액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수정사</a:t>
                      </a:r>
                      <a:r>
                        <a:rPr lang="en-US" altLang="ko-KR" sz="1200" dirty="0"/>
                        <a:t>) : KPN</a:t>
                      </a:r>
                      <a:r>
                        <a:rPr lang="ko-KR" altLang="en-US" sz="1200" dirty="0"/>
                        <a:t> 정보 상세보기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24191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개체입력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612365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개체입력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/>
                        <a:t>인공수정기록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0515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) 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91934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 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19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1055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 err="1"/>
                        <a:t>대상우</a:t>
                      </a:r>
                      <a:r>
                        <a:rPr lang="ko-KR" altLang="en-US" sz="1200" dirty="0"/>
                        <a:t> 상세조회</a:t>
                      </a:r>
                      <a:r>
                        <a:rPr lang="en-US" altLang="ko-KR" sz="1200" dirty="0"/>
                        <a:t> 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558458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/>
                        <a:t>교배기록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87458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농가선택</a:t>
                      </a:r>
                      <a:r>
                        <a:rPr lang="en-US" altLang="ko-KR" sz="1200" dirty="0"/>
                        <a:t>) : </a:t>
                      </a:r>
                      <a:r>
                        <a:rPr lang="ko-KR" altLang="en-US" sz="1200" dirty="0"/>
                        <a:t>교배기록 삭제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73677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인공수정관리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분만정보기록관리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7979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계획교배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계획교배 즐겨찾기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1975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계획교배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생산형질 계획교배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37105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공지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공지사항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0473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회원정보수정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44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2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684B3C6-BD8D-4938-8B70-2985B9F1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800100"/>
            <a:ext cx="9096375" cy="525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A7362A-770C-4B6A-8955-DDA594A8CBB2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인공수정 대상우의 수정</a:t>
            </a:r>
            <a:r>
              <a:rPr lang="en-US" altLang="ko-KR" sz="1400" dirty="0"/>
              <a:t>/</a:t>
            </a:r>
            <a:r>
              <a:rPr lang="ko-KR" altLang="en-US" sz="1400" dirty="0"/>
              <a:t>임신 기록 상세조회화면 표출됨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E67AAB-A49B-4766-90BB-0F4CB7CE00F8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) : </a:t>
            </a:r>
            <a:r>
              <a:rPr lang="ko-KR" altLang="en-US" sz="1600" dirty="0" err="1"/>
              <a:t>대상우</a:t>
            </a:r>
            <a:r>
              <a:rPr lang="ko-KR" altLang="en-US" sz="1600" dirty="0"/>
              <a:t> 상세조회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1679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61F6BB6-0488-4B35-8AEE-19DE7415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2" y="309562"/>
            <a:ext cx="5286375" cy="6238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C2920F-8D51-4D15-8EDF-58EDF337B8F7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인공수정 대상우의 교배기록을 진행하면 페이지를 표출하고</a:t>
            </a:r>
            <a:r>
              <a:rPr lang="en-US" altLang="ko-KR" sz="1400" dirty="0"/>
              <a:t>, KPN </a:t>
            </a:r>
            <a:r>
              <a:rPr lang="ko-KR" altLang="en-US" sz="1400" dirty="0"/>
              <a:t>입력</a:t>
            </a:r>
            <a:r>
              <a:rPr lang="en-US" altLang="ko-KR" sz="1400" dirty="0"/>
              <a:t>(</a:t>
            </a:r>
            <a:r>
              <a:rPr lang="ko-KR" altLang="en-US" sz="1400" dirty="0"/>
              <a:t>또는 선택</a:t>
            </a:r>
            <a:r>
              <a:rPr lang="en-US" altLang="ko-KR" sz="1400" dirty="0"/>
              <a:t>) </a:t>
            </a:r>
            <a:r>
              <a:rPr lang="ko-KR" altLang="en-US" sz="1400" dirty="0"/>
              <a:t>후 인공수정기록 작업 진행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11D942-B0A9-4385-88F6-CE84BFC024A1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) : </a:t>
            </a:r>
            <a:r>
              <a:rPr lang="ko-KR" altLang="en-US" sz="1600" dirty="0"/>
              <a:t>교배기록</a:t>
            </a:r>
          </a:p>
        </p:txBody>
      </p:sp>
    </p:spTree>
    <p:extLst>
      <p:ext uri="{BB962C8B-B14F-4D97-AF65-F5344CB8AC3E}">
        <p14:creationId xmlns:p14="http://schemas.microsoft.com/office/powerpoint/2010/main" val="345903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1F3BE9E9-00E8-49C9-A545-96D20BD9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53" y="4229961"/>
            <a:ext cx="4305300" cy="1247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032BB-6C68-4CFF-BD92-DCA1C21ADC73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교배기록이 빨간색으로 표출되면</a:t>
            </a:r>
            <a:r>
              <a:rPr lang="en-US" altLang="ko-KR" sz="1400" dirty="0"/>
              <a:t>, </a:t>
            </a:r>
            <a:r>
              <a:rPr lang="ko-KR" altLang="en-US" sz="1400" dirty="0"/>
              <a:t>수정기록이 완료된 상태이며</a:t>
            </a:r>
            <a:r>
              <a:rPr lang="en-US" altLang="ko-KR" sz="1400" dirty="0"/>
              <a:t>, </a:t>
            </a:r>
            <a:r>
              <a:rPr lang="ko-KR" altLang="en-US" sz="1400" dirty="0"/>
              <a:t>기록을 삭제 할 경우 선택하고</a:t>
            </a:r>
            <a:r>
              <a:rPr lang="en-US" altLang="ko-KR" sz="1400" dirty="0"/>
              <a:t>, </a:t>
            </a:r>
            <a:r>
              <a:rPr lang="ko-KR" altLang="en-US" sz="1400" dirty="0"/>
              <a:t>기록을 삭제함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5CFED6-66FC-4CE1-8483-DE6F626A4B3E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/>
              <a:t>농가선택</a:t>
            </a:r>
            <a:r>
              <a:rPr lang="en-US" altLang="ko-KR" sz="1600" dirty="0"/>
              <a:t>) : </a:t>
            </a:r>
            <a:r>
              <a:rPr lang="ko-KR" altLang="en-US" sz="1600" dirty="0"/>
              <a:t>교배기록 삭제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3FA5A47-1DF6-4004-BFF5-77CCAE03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09146"/>
            <a:ext cx="12192000" cy="3128585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xmlns="" id="{4437BC51-18FD-4E95-A134-0B1ECCAD3CB8}"/>
              </a:ext>
            </a:extLst>
          </p:cNvPr>
          <p:cNvSpPr/>
          <p:nvPr/>
        </p:nvSpPr>
        <p:spPr>
          <a:xfrm>
            <a:off x="9337431" y="1758461"/>
            <a:ext cx="791307" cy="808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ABF34021-4A67-42E6-9747-3BCA98776031}"/>
              </a:ext>
            </a:extLst>
          </p:cNvPr>
          <p:cNvCxnSpPr>
            <a:stCxn id="6" idx="3"/>
          </p:cNvCxnSpPr>
          <p:nvPr/>
        </p:nvCxnSpPr>
        <p:spPr>
          <a:xfrm flipH="1">
            <a:off x="7438292" y="2448894"/>
            <a:ext cx="2015023" cy="2518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1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E85DE8-4D6C-42BB-9D1E-43676BD2F778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농장선택 후 해당농장의 </a:t>
            </a:r>
            <a:r>
              <a:rPr lang="ko-KR" altLang="en-US" sz="1400" dirty="0" err="1"/>
              <a:t>분만대상우</a:t>
            </a:r>
            <a:r>
              <a:rPr lang="ko-KR" altLang="en-US" sz="1400" dirty="0"/>
              <a:t> 정보를 조회할 수 있음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A90FDD-F1CE-4069-B3BD-EA164C4B5085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분만정보기록관리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90401E6-B7E4-4A3D-B85B-E92108FBF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38"/>
            <a:ext cx="12192000" cy="62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B3823A3-49B9-4D72-AEA6-F6287401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00"/>
            <a:ext cx="12192000" cy="62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FD77CD-A800-4CF4-B9E4-1C03F646E890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등록한 계획교배를 조회하고 삭제할 수 있음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97938-0F7E-472F-930E-1DDF0643DE9B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계획교배 </a:t>
            </a:r>
            <a:r>
              <a:rPr lang="en-US" altLang="ko-KR" sz="1600" dirty="0"/>
              <a:t>&gt; </a:t>
            </a:r>
            <a:r>
              <a:rPr lang="ko-KR" altLang="en-US" sz="1600" dirty="0"/>
              <a:t>계획교배 즐겨찾기</a:t>
            </a:r>
          </a:p>
        </p:txBody>
      </p:sp>
    </p:spTree>
    <p:extLst>
      <p:ext uri="{BB962C8B-B14F-4D97-AF65-F5344CB8AC3E}">
        <p14:creationId xmlns:p14="http://schemas.microsoft.com/office/powerpoint/2010/main" val="277470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71A1099D-1A3A-4BE9-9B69-8546022C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00"/>
            <a:ext cx="12192000" cy="624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41EF31-816E-4E67-B3BA-E8B7DCC80391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공지사항을 리스트를 표출하고 확인할 수 있음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6ED36D-1699-4F9A-8F6B-C32DAFA9290D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공지 </a:t>
            </a:r>
            <a:r>
              <a:rPr lang="en-US" altLang="ko-KR" sz="1600" dirty="0"/>
              <a:t>&gt; </a:t>
            </a:r>
            <a:r>
              <a:rPr lang="ko-KR" altLang="en-US" sz="1600" dirty="0"/>
              <a:t>공지사항</a:t>
            </a:r>
          </a:p>
        </p:txBody>
      </p:sp>
    </p:spTree>
    <p:extLst>
      <p:ext uri="{BB962C8B-B14F-4D97-AF65-F5344CB8AC3E}">
        <p14:creationId xmlns:p14="http://schemas.microsoft.com/office/powerpoint/2010/main" val="9751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6266D9E-1428-4FEE-83B0-703F4078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07" y="351691"/>
            <a:ext cx="9208785" cy="60893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2AF755-CF92-4A93-804E-D63221D14D64}"/>
              </a:ext>
            </a:extLst>
          </p:cNvPr>
          <p:cNvSpPr txBox="1"/>
          <p:nvPr/>
        </p:nvSpPr>
        <p:spPr>
          <a:xfrm>
            <a:off x="1749669" y="6550223"/>
            <a:ext cx="98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수정사</a:t>
            </a:r>
            <a:r>
              <a:rPr lang="ko-KR" altLang="en-US" sz="1400" dirty="0"/>
              <a:t> 정보를 수정할 수 있는 페이지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E85616-5E93-4DAC-9EEF-8A8D6866529E}"/>
              </a:ext>
            </a:extLst>
          </p:cNvPr>
          <p:cNvSpPr txBox="1"/>
          <p:nvPr/>
        </p:nvSpPr>
        <p:spPr>
          <a:xfrm>
            <a:off x="-1" y="-21638"/>
            <a:ext cx="693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회원정보수정</a:t>
            </a:r>
          </a:p>
        </p:txBody>
      </p:sp>
    </p:spTree>
    <p:extLst>
      <p:ext uri="{BB962C8B-B14F-4D97-AF65-F5344CB8AC3E}">
        <p14:creationId xmlns:p14="http://schemas.microsoft.com/office/powerpoint/2010/main" val="417855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81BC6DF6-4E30-45C1-B821-368E0C87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83"/>
            <a:ext cx="12192000" cy="6228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B39937-74B7-4196-8661-E2B039A5BDE9}"/>
              </a:ext>
            </a:extLst>
          </p:cNvPr>
          <p:cNvSpPr txBox="1"/>
          <p:nvPr/>
        </p:nvSpPr>
        <p:spPr>
          <a:xfrm>
            <a:off x="7725832" y="2154195"/>
            <a:ext cx="4466168" cy="254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1. </a:t>
            </a:r>
            <a:r>
              <a:rPr lang="ko-KR" altLang="en-US" sz="1200" b="1" dirty="0">
                <a:solidFill>
                  <a:schemeClr val="bg1"/>
                </a:solidFill>
              </a:rPr>
              <a:t>아이디 입력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2. </a:t>
            </a:r>
            <a:r>
              <a:rPr lang="ko-KR" altLang="en-US" sz="1200" b="1" dirty="0">
                <a:solidFill>
                  <a:schemeClr val="bg1"/>
                </a:solidFill>
              </a:rPr>
              <a:t>비밀번호 입력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3. </a:t>
            </a:r>
            <a:r>
              <a:rPr lang="ko-KR" altLang="en-US" sz="1200" b="1" dirty="0">
                <a:solidFill>
                  <a:schemeClr val="bg1"/>
                </a:solidFill>
              </a:rPr>
              <a:t>보안 코드 입력 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(1) </a:t>
            </a:r>
            <a:r>
              <a:rPr lang="ko-KR" altLang="en-US" sz="1200" b="1" dirty="0">
                <a:solidFill>
                  <a:schemeClr val="bg1"/>
                </a:solidFill>
              </a:rPr>
              <a:t>영어 대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소문자와 숫자로 이루어진 보안 코드를 입력해야 시스템에 접속할 수 있음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4. </a:t>
            </a:r>
            <a:r>
              <a:rPr lang="ko-KR" altLang="en-US" sz="1200" b="1" dirty="0">
                <a:solidFill>
                  <a:schemeClr val="bg1"/>
                </a:solidFill>
              </a:rPr>
              <a:t>로그인 버튼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(1) </a:t>
            </a:r>
            <a:r>
              <a:rPr lang="ko-KR" altLang="en-US" sz="1200" b="1" dirty="0">
                <a:solidFill>
                  <a:schemeClr val="bg1"/>
                </a:solidFill>
              </a:rPr>
              <a:t>로그인 실패 시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실패 원인이 알림으로 제공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(2) </a:t>
            </a:r>
            <a:r>
              <a:rPr lang="ko-KR" altLang="en-US" sz="1200" b="1" dirty="0">
                <a:solidFill>
                  <a:schemeClr val="bg1"/>
                </a:solidFill>
              </a:rPr>
              <a:t>아이디 </a:t>
            </a:r>
            <a:r>
              <a:rPr lang="en-US" altLang="ko-KR" sz="1200" b="1" dirty="0">
                <a:solidFill>
                  <a:schemeClr val="bg1"/>
                </a:solidFill>
              </a:rPr>
              <a:t>or </a:t>
            </a:r>
            <a:r>
              <a:rPr lang="ko-KR" altLang="en-US" sz="1200" b="1" dirty="0">
                <a:solidFill>
                  <a:schemeClr val="bg1"/>
                </a:solidFill>
              </a:rPr>
              <a:t>비밀번호 오류일 경우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해당 입력란 표시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bg1"/>
                </a:solidFill>
              </a:rPr>
              <a:t> (3) </a:t>
            </a:r>
            <a:r>
              <a:rPr lang="ko-KR" altLang="en-US" sz="1200" b="1" dirty="0">
                <a:solidFill>
                  <a:schemeClr val="bg1"/>
                </a:solidFill>
              </a:rPr>
              <a:t>로그인 성공 시</a:t>
            </a:r>
            <a:r>
              <a:rPr lang="en-US" altLang="ko-KR" sz="1200" b="1" dirty="0">
                <a:solidFill>
                  <a:schemeClr val="bg1"/>
                </a:solidFill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</a:rPr>
              <a:t>안내 메시지 출력 후 메인 화면으로 이동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72CF9C09-167A-4897-9A48-93EE0D1FE2EF}"/>
              </a:ext>
            </a:extLst>
          </p:cNvPr>
          <p:cNvSpPr/>
          <p:nvPr/>
        </p:nvSpPr>
        <p:spPr>
          <a:xfrm>
            <a:off x="4532230" y="2524923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D367C52-3031-4716-82A7-58AB689EF9B2}"/>
              </a:ext>
            </a:extLst>
          </p:cNvPr>
          <p:cNvSpPr/>
          <p:nvPr/>
        </p:nvSpPr>
        <p:spPr>
          <a:xfrm>
            <a:off x="4518837" y="2969910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9728D3D4-AFAF-4386-BBC4-D33B5E2B22B5}"/>
              </a:ext>
            </a:extLst>
          </p:cNvPr>
          <p:cNvSpPr/>
          <p:nvPr/>
        </p:nvSpPr>
        <p:spPr>
          <a:xfrm>
            <a:off x="5192614" y="3989480"/>
            <a:ext cx="241968" cy="309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6DBCFE26-472A-4DC9-AFD7-E14C2DC192BD}"/>
              </a:ext>
            </a:extLst>
          </p:cNvPr>
          <p:cNvSpPr/>
          <p:nvPr/>
        </p:nvSpPr>
        <p:spPr>
          <a:xfrm>
            <a:off x="4518836" y="3383148"/>
            <a:ext cx="241967" cy="309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E64D-F4C1-47CE-8D86-51C7D58F8BD1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로그인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8F2B05-D1BA-4703-A1F5-A50075278B85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www.hanwooai.co.kr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6222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51DB90-F2E0-4579-A1DA-3C979978E71C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메인화면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6F2009D-DD3E-48D5-B211-0E90FFED2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916"/>
            <a:ext cx="12192000" cy="6224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60AECC-07BB-421E-BEED-9652732958C6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</a:t>
            </a:r>
          </a:p>
        </p:txBody>
      </p:sp>
    </p:spTree>
    <p:extLst>
      <p:ext uri="{BB962C8B-B14F-4D97-AF65-F5344CB8AC3E}">
        <p14:creationId xmlns:p14="http://schemas.microsoft.com/office/powerpoint/2010/main" val="359267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0FD253-9F97-424B-B634-77AF63AF5E61}"/>
              </a:ext>
            </a:extLst>
          </p:cNvPr>
          <p:cNvSpPr txBox="1"/>
          <p:nvPr/>
        </p:nvSpPr>
        <p:spPr>
          <a:xfrm>
            <a:off x="2048608" y="6532881"/>
            <a:ext cx="945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수정사</a:t>
            </a:r>
            <a:r>
              <a:rPr lang="ko-KR" altLang="en-US" sz="1400" dirty="0"/>
              <a:t> 앱 최근 로그인</a:t>
            </a:r>
            <a:r>
              <a:rPr lang="en-US" altLang="ko-KR" sz="1400" dirty="0"/>
              <a:t>/</a:t>
            </a:r>
            <a:r>
              <a:rPr lang="ko-KR" altLang="en-US" sz="1400" dirty="0"/>
              <a:t>로그아웃 기록 조회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D5B12-273C-437F-B881-1FA97F13867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수정사관리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F19ACA8-1062-4A9F-9974-A6C2DF31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21"/>
            <a:ext cx="12192000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9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193B42-5105-4FE3-8218-221F8BB45862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수정사가 관리중인 농장 표출하고</a:t>
            </a:r>
            <a:r>
              <a:rPr lang="en-US" altLang="ko-KR" sz="1400" dirty="0"/>
              <a:t>, </a:t>
            </a:r>
            <a:r>
              <a:rPr lang="ko-KR" altLang="en-US" sz="1400" dirty="0"/>
              <a:t>농가설정 기능 및 관리삭제를 할 수 있음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관리농장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D1A4433-FC7B-46DA-8AF8-DCD73B6A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56"/>
            <a:ext cx="12192000" cy="62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FD2150-32DF-4BE0-BE73-03FD8FDE1CF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관할지역 선택 후 농장 불러오기 실행하고 관리농장을 등록함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96C38-A8A2-4B53-B93B-8A98C8397B4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관리농장 </a:t>
            </a:r>
            <a:r>
              <a:rPr lang="en-US" altLang="ko-KR" sz="1600" dirty="0"/>
              <a:t>: </a:t>
            </a:r>
            <a:r>
              <a:rPr lang="ko-KR" altLang="en-US" sz="1600" dirty="0"/>
              <a:t>등록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5577521-B944-45AA-887D-3FD8C031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615461"/>
            <a:ext cx="9544050" cy="59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28E97-7006-404F-AA00-B784C036AD70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수정사가 관리중인 농장의 수정관련 정보를 설정하는 페이지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147151-8E56-4D0E-AAB9-CD3DA7FEE6B3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관리농장 </a:t>
            </a:r>
            <a:r>
              <a:rPr lang="en-US" altLang="ko-KR" sz="1600" dirty="0"/>
              <a:t>: </a:t>
            </a:r>
            <a:r>
              <a:rPr lang="ko-KR" altLang="en-US" sz="1600" dirty="0"/>
              <a:t>농가설정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5FDA846-1CB0-4188-8FCB-A8787792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752600"/>
            <a:ext cx="47815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2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83E9D50-968E-4F2B-A0F0-292FF6A7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831"/>
            <a:ext cx="12192000" cy="6224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61646B-6898-4851-8B23-F0D690583DE4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관리농장리스트 중 농가를 선택하며 해당 농가의 암소 개체 리스트가 표출됨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741D6-F7E3-4AF5-A223-964019AAB9A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기초관리 </a:t>
            </a:r>
            <a:r>
              <a:rPr lang="en-US" altLang="ko-KR" sz="1600" dirty="0"/>
              <a:t>&gt; </a:t>
            </a:r>
            <a:r>
              <a:rPr lang="ko-KR" altLang="en-US" sz="1600" dirty="0"/>
              <a:t>개체정보</a:t>
            </a:r>
          </a:p>
        </p:txBody>
      </p:sp>
    </p:spTree>
    <p:extLst>
      <p:ext uri="{BB962C8B-B14F-4D97-AF65-F5344CB8AC3E}">
        <p14:creationId xmlns:p14="http://schemas.microsoft.com/office/powerpoint/2010/main" val="419246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653</Words>
  <Application>Microsoft Office PowerPoint</Application>
  <PresentationFormat>사용자 지정</PresentationFormat>
  <Paragraphs>140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굴림</vt:lpstr>
      <vt:lpstr>Arial</vt:lpstr>
      <vt:lpstr>Wingdings</vt:lpstr>
      <vt:lpstr>맑은 고딕</vt:lpstr>
      <vt:lpstr>Office 테마</vt:lpstr>
      <vt:lpstr>한우 인공수정 전산화시스템 웹페이지 메뉴얼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 인공수정 전산화시스템 사용자 매뉴얼</dc:title>
  <dc:creator>문지영</dc:creator>
  <cp:lastModifiedBy>limc</cp:lastModifiedBy>
  <cp:revision>30</cp:revision>
  <dcterms:created xsi:type="dcterms:W3CDTF">2019-04-24T06:54:24Z</dcterms:created>
  <dcterms:modified xsi:type="dcterms:W3CDTF">2019-07-01T02:32:16Z</dcterms:modified>
</cp:coreProperties>
</file>