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57" r:id="rId3"/>
    <p:sldId id="358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269" r:id="rId22"/>
    <p:sldId id="272" r:id="rId23"/>
    <p:sldId id="288" r:id="rId24"/>
    <p:sldId id="270" r:id="rId25"/>
    <p:sldId id="271" r:id="rId26"/>
    <p:sldId id="273" r:id="rId27"/>
    <p:sldId id="274" r:id="rId28"/>
    <p:sldId id="276" r:id="rId29"/>
    <p:sldId id="275" r:id="rId30"/>
    <p:sldId id="277" r:id="rId31"/>
    <p:sldId id="278" r:id="rId32"/>
    <p:sldId id="279" r:id="rId33"/>
    <p:sldId id="280" r:id="rId34"/>
    <p:sldId id="281" r:id="rId35"/>
    <p:sldId id="282" r:id="rId36"/>
    <p:sldId id="370" r:id="rId37"/>
    <p:sldId id="371" r:id="rId38"/>
    <p:sldId id="372" r:id="rId39"/>
    <p:sldId id="303" r:id="rId40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451B5-2C39-4C3A-9444-E724EC73F707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1B7A2-07B7-44E7-B0D6-67F915EBF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43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48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687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73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69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3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18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34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F866D-164B-46FC-818B-BFA9F7A1DB90}"/>
              </a:ext>
            </a:extLst>
          </p:cNvPr>
          <p:cNvSpPr txBox="1"/>
          <p:nvPr userDrawn="1"/>
        </p:nvSpPr>
        <p:spPr>
          <a:xfrm>
            <a:off x="6217920" y="0"/>
            <a:ext cx="64008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fld id="{2E99E9CB-79DC-4667-8821-B23A07DEBFBC}" type="slidenum">
              <a:rPr lang="ko-KR" altLang="en-US" smtClean="0">
                <a:solidFill>
                  <a:schemeClr val="bg1"/>
                </a:solidFill>
                <a:latin typeface="+mj-ea"/>
                <a:ea typeface="+mj-ea"/>
              </a:rPr>
              <a:pPr algn="ctr"/>
              <a:t>‹#›</a:t>
            </a:fld>
            <a:endParaRPr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434BF20-9904-47CB-BB50-3CF90933F563}"/>
              </a:ext>
            </a:extLst>
          </p:cNvPr>
          <p:cNvCxnSpPr/>
          <p:nvPr userDrawn="1"/>
        </p:nvCxnSpPr>
        <p:spPr>
          <a:xfrm>
            <a:off x="0" y="9128760"/>
            <a:ext cx="6858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1870B210-DC14-4327-B0D3-4D427506C94D}"/>
              </a:ext>
            </a:extLst>
          </p:cNvPr>
          <p:cNvCxnSpPr/>
          <p:nvPr userDrawn="1"/>
        </p:nvCxnSpPr>
        <p:spPr>
          <a:xfrm>
            <a:off x="0" y="369332"/>
            <a:ext cx="6858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1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54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86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BCF29-796C-41CC-B7E3-5ED3329DED06}" type="datetimeFigureOut">
              <a:rPr lang="ko-KR" altLang="en-US" smtClean="0"/>
              <a:t>2020. 4. 29.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F9302-5462-4342-8430-F75CAFDECF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69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B9538C6C-0EDD-4B71-B730-0F172F1A4143}"/>
              </a:ext>
            </a:extLst>
          </p:cNvPr>
          <p:cNvSpPr txBox="1">
            <a:spLocks/>
          </p:cNvSpPr>
          <p:nvPr/>
        </p:nvSpPr>
        <p:spPr>
          <a:xfrm>
            <a:off x="0" y="2753878"/>
            <a:ext cx="6858000" cy="12085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 b="1" dirty="0">
                <a:latin typeface="+mj-ea"/>
              </a:rPr>
              <a:t>한우 인공수정 전산화시스템</a:t>
            </a:r>
            <a:br>
              <a:rPr lang="en-US" altLang="ko-KR" sz="3200" b="1" dirty="0">
                <a:latin typeface="+mj-ea"/>
              </a:rPr>
            </a:br>
            <a:r>
              <a:rPr lang="ko-KR" altLang="en-US" sz="3200" b="1" dirty="0">
                <a:latin typeface="+mj-ea"/>
              </a:rPr>
              <a:t>모바일 문자 </a:t>
            </a:r>
            <a:r>
              <a:rPr lang="ko-KR" altLang="en-US" sz="3200" b="1" dirty="0" err="1">
                <a:latin typeface="+mj-ea"/>
              </a:rPr>
              <a:t>메뉴얼</a:t>
            </a:r>
            <a:endParaRPr lang="ko-KR" altLang="en-US" sz="3200" b="1" dirty="0">
              <a:latin typeface="+mj-ea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F269301F-CEDD-4FC8-BEEB-31889B30B5A8}"/>
              </a:ext>
            </a:extLst>
          </p:cNvPr>
          <p:cNvSpPr txBox="1">
            <a:spLocks/>
          </p:cNvSpPr>
          <p:nvPr/>
        </p:nvSpPr>
        <p:spPr>
          <a:xfrm>
            <a:off x="0" y="4458494"/>
            <a:ext cx="6858000" cy="5555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latin typeface="+mj-ea"/>
              </a:rPr>
              <a:t>(</a:t>
            </a:r>
            <a:r>
              <a:rPr lang="ko-KR" altLang="en-US" sz="2400" dirty="0" err="1">
                <a:latin typeface="+mj-ea"/>
              </a:rPr>
              <a:t>수정사용</a:t>
            </a:r>
            <a:r>
              <a:rPr lang="ko-KR" altLang="en-US" sz="2400" dirty="0">
                <a:latin typeface="+mj-ea"/>
              </a:rPr>
              <a:t> </a:t>
            </a:r>
            <a:r>
              <a:rPr lang="en-US" altLang="ko-KR" sz="2400" dirty="0">
                <a:latin typeface="+mj-ea"/>
              </a:rPr>
              <a:t>V1.0)</a:t>
            </a:r>
            <a:endParaRPr lang="ko-KR" altLang="en-US" sz="2400" dirty="0">
              <a:latin typeface="+mj-ea"/>
            </a:endParaRP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4A621462-BC98-4EA9-9BEA-9845716AB078}"/>
              </a:ext>
            </a:extLst>
          </p:cNvPr>
          <p:cNvSpPr txBox="1">
            <a:spLocks/>
          </p:cNvSpPr>
          <p:nvPr/>
        </p:nvSpPr>
        <p:spPr>
          <a:xfrm>
            <a:off x="0" y="5101576"/>
            <a:ext cx="6858000" cy="397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+mj-ea"/>
                <a:ea typeface="+mj-ea"/>
              </a:rPr>
              <a:t>2020. 04</a:t>
            </a:r>
            <a:endParaRPr lang="ko-KR" altLang="en-US" sz="1600" dirty="0">
              <a:latin typeface="+mj-ea"/>
              <a:ea typeface="+mj-ea"/>
            </a:endParaRPr>
          </a:p>
        </p:txBody>
      </p:sp>
      <p:pic>
        <p:nvPicPr>
          <p:cNvPr id="8" name="_x211980256" descr="EMB000086602189">
            <a:extLst>
              <a:ext uri="{FF2B5EF4-FFF2-40B4-BE49-F238E27FC236}">
                <a16:creationId xmlns:a16="http://schemas.microsoft.com/office/drawing/2014/main" id="{638EE3CD-BDBE-42CC-AE85-C2CD401C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12" y="11522441"/>
            <a:ext cx="4039554" cy="5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4A7D21-8009-485B-831B-5B43C1AAD199}"/>
              </a:ext>
            </a:extLst>
          </p:cNvPr>
          <p:cNvSpPr txBox="1"/>
          <p:nvPr/>
        </p:nvSpPr>
        <p:spPr>
          <a:xfrm>
            <a:off x="0" y="91440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이 매뉴얼은 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사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 err="1">
                <a:latin typeface="+mj-ea"/>
                <a:ea typeface="+mj-ea"/>
              </a:rPr>
              <a:t>한국가축인공수정사협회에</a:t>
            </a:r>
            <a:r>
              <a:rPr lang="ko-KR" altLang="en-US" dirty="0">
                <a:latin typeface="+mj-ea"/>
                <a:ea typeface="+mj-ea"/>
              </a:rPr>
              <a:t> 정식으로 등록한 수정사만 사용할 수 있습니다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사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 err="1">
                <a:latin typeface="+mj-ea"/>
                <a:ea typeface="+mj-ea"/>
              </a:rPr>
              <a:t>한국기축인공수정사협회</a:t>
            </a:r>
            <a:r>
              <a:rPr lang="ko-KR" altLang="en-US" dirty="0">
                <a:latin typeface="+mj-ea"/>
                <a:ea typeface="+mj-ea"/>
              </a:rPr>
              <a:t> 연락처 </a:t>
            </a:r>
            <a:r>
              <a:rPr lang="en-US" altLang="ko-KR" dirty="0">
                <a:latin typeface="+mj-ea"/>
                <a:ea typeface="+mj-ea"/>
              </a:rPr>
              <a:t>: 02-3471-9401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한우개량사업소 연락처 </a:t>
            </a:r>
            <a:r>
              <a:rPr lang="en-US" altLang="ko-KR">
                <a:latin typeface="+mj-ea"/>
                <a:ea typeface="+mj-ea"/>
              </a:rPr>
              <a:t>: 041-661-4673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05F3C2A-2BA8-40CA-AF9E-5A4DDCDA5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89" y="669559"/>
            <a:ext cx="3349611" cy="73723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FA08A4A-54D6-41CE-A169-CFA590FDD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66"/>
            <a:ext cx="2758440" cy="102062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69B7A26-2BC1-4FC1-9685-AC1404D9D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9" y="5775960"/>
            <a:ext cx="6832037" cy="33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0D99C95-9418-9945-BFFD-CDA5DD3E3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" y="487272"/>
            <a:ext cx="4858828" cy="84324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3655-1174-4B5C-B8E9-90717CEBFB6C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2-5. </a:t>
            </a:r>
            <a:r>
              <a:rPr lang="ko-KR" altLang="en-US" dirty="0" err="1">
                <a:latin typeface="+mj-ea"/>
              </a:rPr>
              <a:t>수정사</a:t>
            </a:r>
            <a:r>
              <a:rPr lang="ko-KR" altLang="en-US" dirty="0">
                <a:latin typeface="+mj-ea"/>
              </a:rPr>
              <a:t> 문자 설정 화면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저장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67B89-68FF-481A-A893-F4080E8A9E77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해당 내용 저장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297553-706D-5B46-A208-1B844DEE2989}"/>
              </a:ext>
            </a:extLst>
          </p:cNvPr>
          <p:cNvSpPr/>
          <p:nvPr/>
        </p:nvSpPr>
        <p:spPr>
          <a:xfrm>
            <a:off x="2699651" y="5767282"/>
            <a:ext cx="1100433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73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CFD434D-B029-FB4D-BFBF-D5EE526F7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25" y="530422"/>
            <a:ext cx="4653346" cy="8272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3655-1174-4B5C-B8E9-90717CEBFB6C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3-1. </a:t>
            </a:r>
            <a:r>
              <a:rPr lang="ko-KR" altLang="en-US" dirty="0">
                <a:latin typeface="+mj-ea"/>
              </a:rPr>
              <a:t>농가 문자 설정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 설정 선택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67B89-68FF-481A-A893-F4080E8A9E77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설정 선택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297553-706D-5B46-A208-1B844DEE2989}"/>
              </a:ext>
            </a:extLst>
          </p:cNvPr>
          <p:cNvSpPr/>
          <p:nvPr/>
        </p:nvSpPr>
        <p:spPr>
          <a:xfrm>
            <a:off x="1785251" y="5751784"/>
            <a:ext cx="1100433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56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DD34E0-A0FE-1940-B216-9EBA89C4B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" y="506313"/>
            <a:ext cx="4614600" cy="82037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3655-1174-4B5C-B8E9-90717CEBFB6C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3-2. </a:t>
            </a:r>
            <a:r>
              <a:rPr lang="ko-KR" altLang="en-US" dirty="0">
                <a:latin typeface="+mj-ea"/>
              </a:rPr>
              <a:t>농가 문자 설정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 </a:t>
            </a:r>
            <a:r>
              <a:rPr lang="ko-KR" altLang="en-US" dirty="0" err="1">
                <a:latin typeface="+mj-ea"/>
              </a:rPr>
              <a:t>농가설정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67B89-68FF-481A-A893-F4080E8A9E77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err="1">
                <a:latin typeface="+mj-ea"/>
                <a:ea typeface="+mj-ea"/>
              </a:rPr>
              <a:t>농가설정</a:t>
            </a:r>
            <a:r>
              <a:rPr lang="ko-KR" altLang="en-US" dirty="0">
                <a:latin typeface="+mj-ea"/>
                <a:ea typeface="+mj-ea"/>
              </a:rPr>
              <a:t> 선택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297553-706D-5B46-A208-1B844DEE2989}"/>
              </a:ext>
            </a:extLst>
          </p:cNvPr>
          <p:cNvSpPr/>
          <p:nvPr/>
        </p:nvSpPr>
        <p:spPr>
          <a:xfrm>
            <a:off x="4125495" y="1396760"/>
            <a:ext cx="1100433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93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DD34E0-A0FE-1940-B216-9EBA89C4B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" y="506313"/>
            <a:ext cx="4614600" cy="82037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3655-1174-4B5C-B8E9-90717CEBFB6C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3-3. </a:t>
            </a:r>
            <a:r>
              <a:rPr lang="ko-KR" altLang="en-US" dirty="0">
                <a:latin typeface="+mj-ea"/>
              </a:rPr>
              <a:t>농가 문자 설정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 </a:t>
            </a:r>
            <a:r>
              <a:rPr lang="ko-KR" altLang="en-US" dirty="0" err="1">
                <a:latin typeface="+mj-ea"/>
              </a:rPr>
              <a:t>농가설정</a:t>
            </a:r>
            <a:r>
              <a:rPr lang="ko-KR" altLang="en-US" dirty="0">
                <a:latin typeface="+mj-ea"/>
              </a:rPr>
              <a:t> 리스트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67B89-68FF-481A-A893-F4080E8A9E77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err="1">
                <a:latin typeface="+mj-ea"/>
                <a:ea typeface="+mj-ea"/>
              </a:rPr>
              <a:t>농가설정</a:t>
            </a:r>
            <a:r>
              <a:rPr lang="ko-KR" altLang="en-US" dirty="0">
                <a:latin typeface="+mj-ea"/>
                <a:ea typeface="+mj-ea"/>
              </a:rPr>
              <a:t> 리스트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297553-706D-5B46-A208-1B844DEE2989}"/>
              </a:ext>
            </a:extLst>
          </p:cNvPr>
          <p:cNvSpPr/>
          <p:nvPr/>
        </p:nvSpPr>
        <p:spPr>
          <a:xfrm>
            <a:off x="4342471" y="3223648"/>
            <a:ext cx="1100433" cy="127080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8947C23E-6BF6-B74A-8F1A-33268FBD462E}"/>
              </a:ext>
            </a:extLst>
          </p:cNvPr>
          <p:cNvSpPr/>
          <p:nvPr/>
        </p:nvSpPr>
        <p:spPr>
          <a:xfrm>
            <a:off x="4339891" y="7470183"/>
            <a:ext cx="1100433" cy="102024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7E6E4-B069-034A-90A8-1F02D3CEF5A0}"/>
              </a:ext>
            </a:extLst>
          </p:cNvPr>
          <p:cNvSpPr txBox="1"/>
          <p:nvPr/>
        </p:nvSpPr>
        <p:spPr>
          <a:xfrm>
            <a:off x="396814" y="9481728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ko-KR" dirty="0"/>
              <a:t>1.</a:t>
            </a:r>
            <a:r>
              <a:rPr kumimoji="1" lang="ko-KR" altLang="en-US" dirty="0"/>
              <a:t> 대표로 지정 되어있거나 대표가 없는 농가일 경우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en-US" altLang="ko-KR" dirty="0"/>
              <a:t>2.</a:t>
            </a:r>
            <a:r>
              <a:rPr kumimoji="1" lang="ko-KR" altLang="en-US" dirty="0"/>
              <a:t> 대표가 이미 지정되어 있는 경우</a:t>
            </a:r>
            <a:endParaRPr kumimoji="1"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25FD711-9D66-5549-B2D9-644C548C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102" y="3298127"/>
            <a:ext cx="552125" cy="67482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5AABDAF-E534-DD42-90EE-6D8DBDD22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091" y="7544660"/>
            <a:ext cx="552125" cy="6748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4C376D-5E20-DD47-B01F-F8B13B99BF67}"/>
              </a:ext>
            </a:extLst>
          </p:cNvPr>
          <p:cNvSpPr txBox="1"/>
          <p:nvPr/>
        </p:nvSpPr>
        <p:spPr>
          <a:xfrm>
            <a:off x="10279" y="1043996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대표 지정 여부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7AF07-5EA8-654B-9FC3-3AC5DCD7EA4E}"/>
              </a:ext>
            </a:extLst>
          </p:cNvPr>
          <p:cNvSpPr txBox="1"/>
          <p:nvPr/>
        </p:nvSpPr>
        <p:spPr>
          <a:xfrm>
            <a:off x="425228" y="10765509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ko-KR" dirty="0"/>
              <a:t>2019</a:t>
            </a:r>
            <a:r>
              <a:rPr kumimoji="1" lang="ko-KR" altLang="en-US" dirty="0"/>
              <a:t> 년 기준 해당 농가 에 대해 인공 </a:t>
            </a:r>
            <a:r>
              <a:rPr kumimoji="1" lang="ko-KR" altLang="en-US" dirty="0" err="1"/>
              <a:t>수정기록</a:t>
            </a:r>
            <a:r>
              <a:rPr kumimoji="1" lang="ko-KR" altLang="en-US" dirty="0"/>
              <a:t>  가장 많이 한 </a:t>
            </a:r>
            <a:r>
              <a:rPr kumimoji="1" lang="ko-KR" altLang="en-US" dirty="0" err="1"/>
              <a:t>수정사</a:t>
            </a:r>
            <a:r>
              <a:rPr kumimoji="1" lang="ko-KR" altLang="en-US" dirty="0"/>
              <a:t> 대상으로 대표로 지정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ko-KR" altLang="en-US" dirty="0"/>
              <a:t>해당 농가 최초 인공수정 기록한 </a:t>
            </a:r>
            <a:r>
              <a:rPr kumimoji="1" lang="ko-KR" altLang="en-US" dirty="0" err="1"/>
              <a:t>수정사</a:t>
            </a:r>
            <a:r>
              <a:rPr kumimoji="1" lang="ko-KR" altLang="en-US" dirty="0"/>
              <a:t> 대상 </a:t>
            </a:r>
            <a:r>
              <a:rPr kumimoji="1" lang="ko-KR" altLang="en-US" dirty="0" err="1"/>
              <a:t>으로</a:t>
            </a:r>
            <a:r>
              <a:rPr kumimoji="1" lang="ko-KR" altLang="en-US" dirty="0"/>
              <a:t> 대표 </a:t>
            </a:r>
            <a:r>
              <a:rPr kumimoji="1" lang="ko-KR" altLang="en-US" dirty="0" err="1"/>
              <a:t>수정사로</a:t>
            </a:r>
            <a:r>
              <a:rPr kumimoji="1" lang="ko-KR" altLang="en-US" dirty="0"/>
              <a:t> 지정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753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DD34E0-A0FE-1940-B216-9EBA89C4B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" y="506313"/>
            <a:ext cx="4614600" cy="82037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3655-1174-4B5C-B8E9-90717CEBFB6C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3-4. </a:t>
            </a:r>
            <a:r>
              <a:rPr lang="ko-KR" altLang="en-US" dirty="0">
                <a:latin typeface="+mj-ea"/>
              </a:rPr>
              <a:t>농가 문자 설정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대표 정보 변경 선택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67B89-68FF-481A-A893-F4080E8A9E77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대표 정보 변경 선택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297553-706D-5B46-A208-1B844DEE2989}"/>
              </a:ext>
            </a:extLst>
          </p:cNvPr>
          <p:cNvSpPr/>
          <p:nvPr/>
        </p:nvSpPr>
        <p:spPr>
          <a:xfrm>
            <a:off x="4342471" y="3626606"/>
            <a:ext cx="1100433" cy="75935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66D7BD9-5F11-BB41-87F6-5750C71E1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92" y="803675"/>
            <a:ext cx="4436533" cy="7887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3655-1174-4B5C-B8E9-90717CEBFB6C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3-5. </a:t>
            </a:r>
            <a:r>
              <a:rPr lang="ko-KR" altLang="en-US" dirty="0">
                <a:latin typeface="+mj-ea"/>
              </a:rPr>
              <a:t>농가 문자 설정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 농가 전화 번호 입력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67B89-68FF-481A-A893-F4080E8A9E77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해당 농가 전화 번호 입력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297553-706D-5B46-A208-1B844DEE2989}"/>
              </a:ext>
            </a:extLst>
          </p:cNvPr>
          <p:cNvSpPr/>
          <p:nvPr/>
        </p:nvSpPr>
        <p:spPr>
          <a:xfrm>
            <a:off x="1662724" y="6595387"/>
            <a:ext cx="3777600" cy="97639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20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0CE433C-445C-6C4C-A003-5B1FF1B57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93" y="534510"/>
            <a:ext cx="4375213" cy="7778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3655-1174-4B5C-B8E9-90717CEBFB6C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3-6. </a:t>
            </a:r>
            <a:r>
              <a:rPr lang="ko-KR" altLang="en-US" dirty="0">
                <a:latin typeface="+mj-ea"/>
              </a:rPr>
              <a:t>농가 문자 설정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 정보 제공 동의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67B89-68FF-481A-A893-F4080E8A9E77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정보 제공 동의 체크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297553-706D-5B46-A208-1B844DEE2989}"/>
              </a:ext>
            </a:extLst>
          </p:cNvPr>
          <p:cNvSpPr/>
          <p:nvPr/>
        </p:nvSpPr>
        <p:spPr>
          <a:xfrm>
            <a:off x="1445747" y="6959890"/>
            <a:ext cx="848001" cy="97639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865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CEFEC8C-29F0-AE48-873E-53C5F52D0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38" y="541867"/>
            <a:ext cx="4477590" cy="7960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3655-1174-4B5C-B8E9-90717CEBFB6C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3-7. </a:t>
            </a:r>
            <a:r>
              <a:rPr lang="ko-KR" altLang="en-US" dirty="0">
                <a:latin typeface="+mj-ea"/>
              </a:rPr>
              <a:t>농가 문자 설정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 설정 저장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67B89-68FF-481A-A893-F4080E8A9E77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확인 선택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297553-706D-5B46-A208-1B844DEE2989}"/>
              </a:ext>
            </a:extLst>
          </p:cNvPr>
          <p:cNvSpPr/>
          <p:nvPr/>
        </p:nvSpPr>
        <p:spPr>
          <a:xfrm>
            <a:off x="3017858" y="7692527"/>
            <a:ext cx="848001" cy="97639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969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DD34E0-A0FE-1940-B216-9EBA89C4B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" y="506313"/>
            <a:ext cx="4614600" cy="82037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3655-1174-4B5C-B8E9-90717CEBFB6C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3-8. </a:t>
            </a:r>
            <a:r>
              <a:rPr lang="ko-KR" altLang="en-US" dirty="0">
                <a:latin typeface="+mj-ea"/>
              </a:rPr>
              <a:t>농가 문자 설정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문자발송 설정 선택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67B89-68FF-481A-A893-F4080E8A9E77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문자발송 설정 선택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297553-706D-5B46-A208-1B844DEE2989}"/>
              </a:ext>
            </a:extLst>
          </p:cNvPr>
          <p:cNvSpPr/>
          <p:nvPr/>
        </p:nvSpPr>
        <p:spPr>
          <a:xfrm>
            <a:off x="4342471" y="3161657"/>
            <a:ext cx="1100433" cy="75935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79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CC96ABD-86E2-A846-80B3-70DC240C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476735"/>
            <a:ext cx="4780087" cy="84979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3655-1174-4B5C-B8E9-90717CEBFB6C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3-9. </a:t>
            </a:r>
            <a:r>
              <a:rPr lang="ko-KR" altLang="en-US" dirty="0">
                <a:latin typeface="+mj-ea"/>
              </a:rPr>
              <a:t>농가 문자 설정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인공수정 기록 문자 설정</a:t>
            </a:r>
            <a:endParaRPr lang="en-US" altLang="ko-KR" dirty="0">
              <a:latin typeface="+mj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297553-706D-5B46-A208-1B844DEE2989}"/>
              </a:ext>
            </a:extLst>
          </p:cNvPr>
          <p:cNvSpPr/>
          <p:nvPr/>
        </p:nvSpPr>
        <p:spPr>
          <a:xfrm>
            <a:off x="4428571" y="4149271"/>
            <a:ext cx="1100433" cy="75935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0B5B8-F56F-904B-9C0C-C1703ED0B795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인공수정 기록 문자 서비스 동의 선택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42732-8A13-0043-9BF0-4004B215A936}"/>
              </a:ext>
            </a:extLst>
          </p:cNvPr>
          <p:cNvSpPr txBox="1"/>
          <p:nvPr/>
        </p:nvSpPr>
        <p:spPr>
          <a:xfrm>
            <a:off x="396814" y="951272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ko-Kore-KR" altLang="en-US" dirty="0"/>
              <a:t>인공수정</a:t>
            </a:r>
            <a:r>
              <a:rPr kumimoji="1" lang="ko-KR" altLang="en-US" dirty="0"/>
              <a:t> 기록 문자는 즉시 발송 여부 가능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ko-KR" altLang="en-US" dirty="0"/>
              <a:t>인공수정 기록 문자 재전송 여부 가능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61862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5D02EB4-5414-4C80-BBBB-0C6B98C48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615000"/>
              </p:ext>
            </p:extLst>
          </p:nvPr>
        </p:nvGraphicFramePr>
        <p:xfrm>
          <a:off x="1" y="369332"/>
          <a:ext cx="6857999" cy="1001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16">
                  <a:extLst>
                    <a:ext uri="{9D8B030D-6E8A-4147-A177-3AD203B41FA5}">
                      <a16:colId xmlns:a16="http://schemas.microsoft.com/office/drawing/2014/main" val="4039467111"/>
                    </a:ext>
                  </a:extLst>
                </a:gridCol>
                <a:gridCol w="469392">
                  <a:extLst>
                    <a:ext uri="{9D8B030D-6E8A-4147-A177-3AD203B41FA5}">
                      <a16:colId xmlns:a16="http://schemas.microsoft.com/office/drawing/2014/main" val="1615828976"/>
                    </a:ext>
                  </a:extLst>
                </a:gridCol>
                <a:gridCol w="5071871">
                  <a:extLst>
                    <a:ext uri="{9D8B030D-6E8A-4147-A177-3AD203B41FA5}">
                      <a16:colId xmlns:a16="http://schemas.microsoft.com/office/drawing/2014/main" val="946371224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14136035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내역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페이지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2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개인정보 처리 </a:t>
                      </a:r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56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로그인 화면에서 정보 제공 동의 요청하기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확인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17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개인정보처리 동의 요청하기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동의합니다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31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수정사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문자 설정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42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수정사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문자 설정 화면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내정보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92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수정사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문자 설정 화면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발송시간변경</a:t>
                      </a:r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09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수정사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문자 설정 화면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문자발송여부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27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수정사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문자 설정 화면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발송 예약 시간</a:t>
                      </a:r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52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수정사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문자 설정 화면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저장</a:t>
                      </a:r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10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89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농가 문자 설정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24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문자 설정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설정 선택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59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문자 설정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농가설정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2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문자 설정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농가설정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리스트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13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830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문자 설정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대표 정보 변경 선택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14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15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문자 설정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전화 번호 입력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15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30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문자 설정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정보 제공 동의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16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505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문자 설정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설정 저장</a:t>
                      </a:r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17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480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문자 설정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문자발송 설정 선택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18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90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문자 설정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인공수정 기록 문자 설정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19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18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10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문자 설정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예약 문자 설정</a:t>
                      </a:r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20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93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개체선택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인공수정 기록시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686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개체번호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자리 입력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조회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64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개체번호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자리 입력 후 </a:t>
                      </a:r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진행화면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조회 후 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0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개체번호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자리 입력 등록 </a:t>
                      </a:r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처리전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문자발송여부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23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24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12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0515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F26B6C-F0B0-4A00-AA26-9B07DDBB1433}"/>
              </a:ext>
            </a:extLst>
          </p:cNvPr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+mj-ea"/>
                <a:ea typeface="+mj-ea"/>
              </a:rPr>
              <a:t>목 차 </a:t>
            </a:r>
            <a:r>
              <a:rPr lang="en-US" altLang="ko-KR" dirty="0">
                <a:latin typeface="+mj-ea"/>
                <a:ea typeface="+mj-ea"/>
              </a:rPr>
              <a:t>1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85054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A41D7C7-BA71-114E-B1B7-A5D955BD8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5" y="504673"/>
            <a:ext cx="4819928" cy="8568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3655-1174-4B5C-B8E9-90717CEBFB6C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3-10. </a:t>
            </a:r>
            <a:r>
              <a:rPr lang="ko-KR" altLang="en-US" dirty="0">
                <a:latin typeface="+mj-ea"/>
              </a:rPr>
              <a:t>농가 문자 설정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예약 문자 설정</a:t>
            </a:r>
            <a:endParaRPr lang="en-US" altLang="ko-KR" dirty="0">
              <a:latin typeface="+mj-ea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6297553-706D-5B46-A208-1B844DEE2989}"/>
              </a:ext>
            </a:extLst>
          </p:cNvPr>
          <p:cNvSpPr/>
          <p:nvPr/>
        </p:nvSpPr>
        <p:spPr>
          <a:xfrm>
            <a:off x="4580974" y="2606902"/>
            <a:ext cx="1100433" cy="75935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8463D-17ED-3747-BF47-AA6F39421CEC}"/>
              </a:ext>
            </a:extLst>
          </p:cNvPr>
          <p:cNvSpPr txBox="1"/>
          <p:nvPr/>
        </p:nvSpPr>
        <p:spPr>
          <a:xfrm>
            <a:off x="12859" y="912518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해당 부분은  문자 설정 시간 때에 해당 동의 여부 에 따라 문자 발송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F0823-DC86-224A-A4DD-6B08470A9B33}"/>
              </a:ext>
            </a:extLst>
          </p:cNvPr>
          <p:cNvSpPr txBox="1"/>
          <p:nvPr/>
        </p:nvSpPr>
        <p:spPr>
          <a:xfrm>
            <a:off x="396814" y="9823274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ko-KR" dirty="0"/>
              <a:t>1.</a:t>
            </a:r>
            <a:r>
              <a:rPr kumimoji="1" lang="ko-KR" altLang="en-US" dirty="0"/>
              <a:t>동의 여부 체크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en-US" altLang="ko-KR" dirty="0"/>
              <a:t>2.</a:t>
            </a:r>
            <a:r>
              <a:rPr kumimoji="1" lang="ko-KR" altLang="en-US" dirty="0"/>
              <a:t>농가 설정 표시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en-US" altLang="ko-KR" dirty="0"/>
              <a:t>3.</a:t>
            </a:r>
            <a:r>
              <a:rPr kumimoji="1" lang="ko-KR" altLang="en-US" dirty="0"/>
              <a:t> </a:t>
            </a:r>
            <a:r>
              <a:rPr kumimoji="1" lang="en-US" altLang="ko-KR" dirty="0"/>
              <a:t>1~5</a:t>
            </a:r>
            <a:r>
              <a:rPr kumimoji="1" lang="ko-KR" altLang="en-US" dirty="0"/>
              <a:t>일전 해당 내역 문자 알림 설정</a:t>
            </a:r>
            <a:endParaRPr kumimoji="1" lang="ko-Kore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EB3B03C-D44B-EE49-8829-C52D7BA773EA}"/>
              </a:ext>
            </a:extLst>
          </p:cNvPr>
          <p:cNvSpPr/>
          <p:nvPr/>
        </p:nvSpPr>
        <p:spPr>
          <a:xfrm>
            <a:off x="1506384" y="4517161"/>
            <a:ext cx="3672736" cy="75935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8E1B540-61FA-1441-826A-1DA57B3851E7}"/>
              </a:ext>
            </a:extLst>
          </p:cNvPr>
          <p:cNvSpPr/>
          <p:nvPr/>
        </p:nvSpPr>
        <p:spPr>
          <a:xfrm>
            <a:off x="3751745" y="5403034"/>
            <a:ext cx="945816" cy="65002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4EC850C-417B-7C43-BC95-758EE4DE9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063" y="2382289"/>
            <a:ext cx="521128" cy="63693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CAF2713-D692-2F4F-A048-41C6F27D8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384" y="4156654"/>
            <a:ext cx="479188" cy="58567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6E1010D-AD45-6448-BA7D-9116C4EFC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541" y="5472944"/>
            <a:ext cx="474636" cy="5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8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D8D9069-8AE1-974C-8EEF-164EA826E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38" y="612195"/>
            <a:ext cx="4451231" cy="7913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A5D7C-6FD1-4247-80E8-C205F1F7BB2A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4-1. </a:t>
            </a:r>
            <a:r>
              <a:rPr lang="ko-KR" altLang="en-US" dirty="0" err="1">
                <a:latin typeface="+mj-ea"/>
              </a:rPr>
              <a:t>개체번호</a:t>
            </a:r>
            <a:r>
              <a:rPr lang="en-US" altLang="ko-KR" dirty="0">
                <a:latin typeface="+mj-ea"/>
              </a:rPr>
              <a:t>9</a:t>
            </a:r>
            <a:r>
              <a:rPr lang="ko-KR" altLang="en-US" dirty="0">
                <a:latin typeface="+mj-ea"/>
              </a:rPr>
              <a:t>자리 입력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조회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CF993-1475-4B50-ADBF-DF2F09FF477D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해당 암소 개체번호 </a:t>
            </a:r>
            <a:r>
              <a:rPr lang="en-US" altLang="ko-KR" dirty="0">
                <a:latin typeface="+mj-ea"/>
                <a:ea typeface="+mj-ea"/>
              </a:rPr>
              <a:t>9</a:t>
            </a:r>
            <a:r>
              <a:rPr lang="ko-KR" altLang="en-US" dirty="0">
                <a:latin typeface="+mj-ea"/>
                <a:ea typeface="+mj-ea"/>
              </a:rPr>
              <a:t>자리 입력 후 조회버튼 클릭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E67A02EB-0E5A-4666-8CDB-C84F5F48888C}"/>
              </a:ext>
            </a:extLst>
          </p:cNvPr>
          <p:cNvSpPr/>
          <p:nvPr/>
        </p:nvSpPr>
        <p:spPr>
          <a:xfrm>
            <a:off x="3750764" y="3263110"/>
            <a:ext cx="1100433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884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16A694E-DE8A-0143-A460-E6489976A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" y="602593"/>
            <a:ext cx="4639733" cy="824841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8174A61-BF74-4E0F-BD33-7863F549E8A1}"/>
              </a:ext>
            </a:extLst>
          </p:cNvPr>
          <p:cNvSpPr/>
          <p:nvPr/>
        </p:nvSpPr>
        <p:spPr>
          <a:xfrm>
            <a:off x="0" y="-2128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</a:rPr>
              <a:t>4-2. </a:t>
            </a:r>
            <a:r>
              <a:rPr lang="ko-KR" altLang="en-US" dirty="0" err="1">
                <a:latin typeface="+mj-ea"/>
              </a:rPr>
              <a:t>개체번호</a:t>
            </a:r>
            <a:r>
              <a:rPr lang="en-US" altLang="ko-KR" dirty="0">
                <a:latin typeface="+mj-ea"/>
              </a:rPr>
              <a:t>9</a:t>
            </a:r>
            <a:r>
              <a:rPr lang="ko-KR" altLang="en-US" dirty="0">
                <a:latin typeface="+mj-ea"/>
              </a:rPr>
              <a:t>자리 입력 후 </a:t>
            </a:r>
            <a:r>
              <a:rPr lang="ko-KR" altLang="en-US" dirty="0" err="1">
                <a:latin typeface="+mj-ea"/>
              </a:rPr>
              <a:t>진행화면</a:t>
            </a:r>
            <a:r>
              <a:rPr lang="ko-KR" altLang="en-US" dirty="0">
                <a:latin typeface="+mj-ea"/>
              </a:rPr>
              <a:t>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조회 후 </a:t>
            </a:r>
            <a:endParaRPr lang="en-US" altLang="ko-KR" dirty="0">
              <a:latin typeface="+mj-ea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E7869471-633B-4899-B4CD-F0BB66D691E8}"/>
              </a:ext>
            </a:extLst>
          </p:cNvPr>
          <p:cNvSpPr/>
          <p:nvPr/>
        </p:nvSpPr>
        <p:spPr>
          <a:xfrm>
            <a:off x="1660874" y="4567021"/>
            <a:ext cx="1100433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A5B40-207D-42A4-88DA-050C67E9A5EA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문자 전송 가능 확인</a:t>
            </a:r>
          </a:p>
        </p:txBody>
      </p:sp>
    </p:spTree>
    <p:extLst>
      <p:ext uri="{BB962C8B-B14F-4D97-AF65-F5344CB8AC3E}">
        <p14:creationId xmlns:p14="http://schemas.microsoft.com/office/powerpoint/2010/main" val="2691154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3ECC9FA-6ED7-C647-AA7B-7C0E246F1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1" y="572075"/>
            <a:ext cx="4664734" cy="8292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6DDF44-1BE7-413E-93CF-36A0A890FD4B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4-3. </a:t>
            </a:r>
            <a:r>
              <a:rPr lang="ko-KR" altLang="en-US" dirty="0" err="1">
                <a:latin typeface="+mj-ea"/>
              </a:rPr>
              <a:t>개체번호</a:t>
            </a:r>
            <a:r>
              <a:rPr lang="en-US" altLang="ko-KR" dirty="0">
                <a:latin typeface="+mj-ea"/>
              </a:rPr>
              <a:t>9</a:t>
            </a:r>
            <a:r>
              <a:rPr lang="ko-KR" altLang="en-US" dirty="0">
                <a:latin typeface="+mj-ea"/>
              </a:rPr>
              <a:t>자리 입력 등록 </a:t>
            </a:r>
            <a:r>
              <a:rPr lang="ko-KR" altLang="en-US" dirty="0" err="1">
                <a:latin typeface="+mj-ea"/>
              </a:rPr>
              <a:t>처리전</a:t>
            </a:r>
            <a:r>
              <a:rPr lang="ko-KR" altLang="en-US" dirty="0">
                <a:latin typeface="+mj-ea"/>
              </a:rPr>
              <a:t>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문자발송여부 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AAA50-0362-4BD4-8C86-04FB20199447}"/>
              </a:ext>
            </a:extLst>
          </p:cNvPr>
          <p:cNvSpPr txBox="1"/>
          <p:nvPr/>
        </p:nvSpPr>
        <p:spPr>
          <a:xfrm>
            <a:off x="12859" y="912518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문자발송 여부 선택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    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 오전 </a:t>
            </a:r>
            <a:r>
              <a:rPr lang="en-US" altLang="ko-KR" dirty="0">
                <a:latin typeface="+mj-ea"/>
                <a:ea typeface="+mj-ea"/>
              </a:rPr>
              <a:t>6</a:t>
            </a:r>
            <a:r>
              <a:rPr lang="ko-KR" altLang="en-US" dirty="0">
                <a:latin typeface="+mj-ea"/>
                <a:ea typeface="+mj-ea"/>
              </a:rPr>
              <a:t>시부터 오후 </a:t>
            </a:r>
            <a:r>
              <a:rPr lang="en-US" altLang="ko-KR" dirty="0">
                <a:latin typeface="+mj-ea"/>
                <a:ea typeface="+mj-ea"/>
              </a:rPr>
              <a:t>6</a:t>
            </a:r>
            <a:r>
              <a:rPr lang="ko-KR" altLang="en-US" dirty="0">
                <a:latin typeface="+mj-ea"/>
                <a:ea typeface="+mj-ea"/>
              </a:rPr>
              <a:t>시 까지는 기본 체크 되어 있음</a:t>
            </a:r>
            <a:endParaRPr lang="en-US" altLang="ko-KR" dirty="0">
              <a:latin typeface="+mj-e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선택 시 문자 즉시 발송 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84FD31F6-58D2-7C48-8CB5-9C13C3FC9491}"/>
              </a:ext>
            </a:extLst>
          </p:cNvPr>
          <p:cNvSpPr/>
          <p:nvPr/>
        </p:nvSpPr>
        <p:spPr>
          <a:xfrm>
            <a:off x="1212299" y="7001268"/>
            <a:ext cx="1703429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414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F0D7D1-ABC0-4E20-869B-4BBFC2E28E65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5-1. </a:t>
            </a:r>
            <a:r>
              <a:rPr lang="ko-KR" altLang="en-US" dirty="0" err="1">
                <a:latin typeface="+mj-ea"/>
              </a:rPr>
              <a:t>개체번호</a:t>
            </a:r>
            <a:r>
              <a:rPr lang="ko-KR" altLang="en-US" dirty="0">
                <a:latin typeface="+mj-ea"/>
              </a:rPr>
              <a:t> </a:t>
            </a:r>
            <a:r>
              <a:rPr lang="en-US" altLang="ko-KR" dirty="0">
                <a:latin typeface="+mj-ea"/>
              </a:rPr>
              <a:t>4</a:t>
            </a:r>
            <a:r>
              <a:rPr lang="ko-KR" altLang="en-US" dirty="0">
                <a:latin typeface="+mj-ea"/>
              </a:rPr>
              <a:t>자리만 입력 또는 조회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 선택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F7FEA-7675-4085-B895-629321573E25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해당 암소 개체번호 </a:t>
            </a:r>
            <a:r>
              <a:rPr lang="en-US" altLang="ko-KR" dirty="0">
                <a:latin typeface="+mj-ea"/>
                <a:ea typeface="+mj-ea"/>
              </a:rPr>
              <a:t>4</a:t>
            </a:r>
            <a:r>
              <a:rPr lang="ko-KR" altLang="en-US" dirty="0">
                <a:latin typeface="+mj-ea"/>
                <a:ea typeface="+mj-ea"/>
              </a:rPr>
              <a:t>자리 입력 또는  조회 버튼 클릭</a:t>
            </a:r>
          </a:p>
        </p:txBody>
      </p:sp>
      <p:pic>
        <p:nvPicPr>
          <p:cNvPr id="5" name="그림 4" descr="스크린샷이(가) 표시된 사진&#10;&#10;자동 생성된 설명">
            <a:extLst>
              <a:ext uri="{FF2B5EF4-FFF2-40B4-BE49-F238E27FC236}">
                <a16:creationId xmlns:a16="http://schemas.microsoft.com/office/drawing/2014/main" id="{C2D7A4B6-F037-4D57-9059-AA351F64F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9" y="427260"/>
            <a:ext cx="4860000" cy="8640000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06728833-EA29-4BBA-8373-F073273D777E}"/>
              </a:ext>
            </a:extLst>
          </p:cNvPr>
          <p:cNvSpPr/>
          <p:nvPr/>
        </p:nvSpPr>
        <p:spPr>
          <a:xfrm>
            <a:off x="3783257" y="3332122"/>
            <a:ext cx="1100433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372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A28B81-4544-4F55-A028-B4AA49082A5D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5-2. </a:t>
            </a:r>
            <a:r>
              <a:rPr lang="ko-KR" altLang="en-US" dirty="0" err="1">
                <a:latin typeface="+mj-ea"/>
              </a:rPr>
              <a:t>개체번호</a:t>
            </a:r>
            <a:r>
              <a:rPr lang="ko-KR" altLang="en-US" dirty="0">
                <a:latin typeface="+mj-ea"/>
              </a:rPr>
              <a:t> </a:t>
            </a:r>
            <a:r>
              <a:rPr lang="en-US" altLang="ko-KR" dirty="0">
                <a:latin typeface="+mj-ea"/>
              </a:rPr>
              <a:t>4</a:t>
            </a:r>
            <a:r>
              <a:rPr lang="ko-KR" altLang="en-US" dirty="0">
                <a:latin typeface="+mj-ea"/>
              </a:rPr>
              <a:t>자리만 입력 또는 조회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 입력 조회 후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9E7E3-FA37-42C8-884A-498CE9598D6F}"/>
              </a:ext>
            </a:extLst>
          </p:cNvPr>
          <p:cNvSpPr txBox="1"/>
          <p:nvPr/>
        </p:nvSpPr>
        <p:spPr>
          <a:xfrm>
            <a:off x="12859" y="912518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문자 전송 가능 여부 에 따라 표출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     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</a:rPr>
              <a:t>오전 </a:t>
            </a:r>
            <a:r>
              <a:rPr lang="en-US" altLang="ko-KR" dirty="0">
                <a:latin typeface="+mj-ea"/>
              </a:rPr>
              <a:t>6</a:t>
            </a:r>
            <a:r>
              <a:rPr lang="ko-KR" altLang="en-US" dirty="0">
                <a:latin typeface="+mj-ea"/>
              </a:rPr>
              <a:t>시부터 오후 </a:t>
            </a:r>
            <a:r>
              <a:rPr lang="en-US" altLang="ko-KR" dirty="0">
                <a:latin typeface="+mj-ea"/>
              </a:rPr>
              <a:t>6</a:t>
            </a:r>
            <a:r>
              <a:rPr lang="ko-KR" altLang="en-US" dirty="0">
                <a:latin typeface="+mj-ea"/>
              </a:rPr>
              <a:t>시 까지는 기본 체크 되어 있음</a:t>
            </a:r>
            <a:endParaRPr lang="en-US" altLang="ko-KR" dirty="0">
              <a:latin typeface="+mj-ea"/>
              <a:ea typeface="+mj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</a:rPr>
              <a:t>문자발송 여부 선택</a:t>
            </a:r>
            <a:endParaRPr lang="en-US" altLang="ko-KR" dirty="0">
              <a:latin typeface="+mj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</a:rPr>
              <a:t>선택 시 문자 즉시 발송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A94735-AD64-F04A-BD80-078305EC0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5" y="494580"/>
            <a:ext cx="4779033" cy="8496059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6780825D-CBC7-4147-8AF1-135A466BD841}"/>
              </a:ext>
            </a:extLst>
          </p:cNvPr>
          <p:cNvSpPr/>
          <p:nvPr/>
        </p:nvSpPr>
        <p:spPr>
          <a:xfrm>
            <a:off x="1005551" y="7006975"/>
            <a:ext cx="1789407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190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804FE1-FB94-4D58-B891-EE1108426C7A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6-1. </a:t>
            </a:r>
            <a:r>
              <a:rPr lang="ko-KR" altLang="en-US" dirty="0">
                <a:latin typeface="+mj-ea"/>
              </a:rPr>
              <a:t>최초  농가 동의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  인공수정기록 후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D0F2C-D8FE-4190-A965-91C4DCF0BA7A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해당 농가 동의 절차 진행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F33B3AE-B04F-8648-A1E6-260F6C7C3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1" y="487728"/>
            <a:ext cx="4779034" cy="849606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E0DBB143-C184-4648-8952-20D36887620D}"/>
              </a:ext>
            </a:extLst>
          </p:cNvPr>
          <p:cNvSpPr/>
          <p:nvPr/>
        </p:nvSpPr>
        <p:spPr>
          <a:xfrm>
            <a:off x="1643906" y="4867624"/>
            <a:ext cx="1789407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06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A18BBBF-5660-AD48-88C9-EF6885F53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6" y="527171"/>
            <a:ext cx="4502989" cy="8005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A16262-875F-4613-A568-A815523686E0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6-2. </a:t>
            </a:r>
            <a:r>
              <a:rPr lang="ko-KR" altLang="en-US" dirty="0">
                <a:latin typeface="+mj-ea"/>
              </a:rPr>
              <a:t>최초  농가 동의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농가 전화번호 입력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04A7E-16A6-4902-AAE0-C38A80D5E3FC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농가 전화 번호 입력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27E72B-4FED-6547-8086-3B36F4BAB49B}"/>
              </a:ext>
            </a:extLst>
          </p:cNvPr>
          <p:cNvSpPr/>
          <p:nvPr/>
        </p:nvSpPr>
        <p:spPr>
          <a:xfrm>
            <a:off x="2247755" y="5402462"/>
            <a:ext cx="3204140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830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F1E7A10-99F7-C94D-8868-4B71B6737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71" y="438344"/>
            <a:ext cx="4869611" cy="8657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2C59E0-53CC-4503-8F6A-818B4D01E41D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6-3. </a:t>
            </a:r>
            <a:r>
              <a:rPr lang="ko-KR" altLang="en-US" dirty="0">
                <a:latin typeface="+mj-ea"/>
              </a:rPr>
              <a:t>최초  농가 동의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정보 동의</a:t>
            </a:r>
            <a:endParaRPr lang="en-US" altLang="ko-KR" dirty="0">
              <a:latin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D5B8B-EDA6-403B-9175-FE8D9B190FDF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정보제공 동의 선택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7E175359-A83D-364C-8646-6445FC907DA2}"/>
              </a:ext>
            </a:extLst>
          </p:cNvPr>
          <p:cNvSpPr/>
          <p:nvPr/>
        </p:nvSpPr>
        <p:spPr>
          <a:xfrm>
            <a:off x="2385779" y="7455547"/>
            <a:ext cx="1181245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79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DF27168-3B16-2D45-8253-F5BF427EE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6757"/>
            <a:ext cx="4865298" cy="8649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FD699C-C2B8-477A-A6A6-54408B638A37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6-4. </a:t>
            </a:r>
            <a:r>
              <a:rPr lang="ko-KR" altLang="en-US" dirty="0">
                <a:latin typeface="+mj-ea"/>
              </a:rPr>
              <a:t>최초  농가 동의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인공수정 문자 동의</a:t>
            </a:r>
            <a:endParaRPr lang="en-US" altLang="ko-KR" dirty="0">
              <a:latin typeface="+mj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5D989847-BFFB-42B5-BFF0-2EDC97FD5F4A}"/>
              </a:ext>
            </a:extLst>
          </p:cNvPr>
          <p:cNvSpPr/>
          <p:nvPr/>
        </p:nvSpPr>
        <p:spPr>
          <a:xfrm>
            <a:off x="4741939" y="2473843"/>
            <a:ext cx="895423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0BBF9-1BDA-4DF5-AE58-0289D8C4083E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인공수정 기록 문자 서비스 동의 선택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7B0E9-C842-AA41-9EAC-9F4E34351129}"/>
              </a:ext>
            </a:extLst>
          </p:cNvPr>
          <p:cNvSpPr txBox="1"/>
          <p:nvPr/>
        </p:nvSpPr>
        <p:spPr>
          <a:xfrm>
            <a:off x="396814" y="951272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ko-Kore-KR" altLang="en-US" dirty="0"/>
              <a:t>인공수정</a:t>
            </a:r>
            <a:r>
              <a:rPr kumimoji="1" lang="ko-KR" altLang="en-US" dirty="0"/>
              <a:t> 기록 문자는 즉시 발송 여부 가능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ko-KR" altLang="en-US" dirty="0"/>
              <a:t>인공수정 기록 문자 재전송 여부 가능</a:t>
            </a:r>
            <a:endParaRPr kumimoji="1" lang="ko-Kore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398DA28-8346-A24C-A7EE-5553BE480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8" y="3643350"/>
            <a:ext cx="6793382" cy="1806498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E41D4BB1-C3AA-B940-B1CE-8995D11810C8}"/>
              </a:ext>
            </a:extLst>
          </p:cNvPr>
          <p:cNvSpPr/>
          <p:nvPr/>
        </p:nvSpPr>
        <p:spPr>
          <a:xfrm>
            <a:off x="5706374" y="3640431"/>
            <a:ext cx="895423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89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1185B69-556E-455C-B3C0-69D56DAAB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28633"/>
              </p:ext>
            </p:extLst>
          </p:nvPr>
        </p:nvGraphicFramePr>
        <p:xfrm>
          <a:off x="1" y="369332"/>
          <a:ext cx="6866826" cy="815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43">
                  <a:extLst>
                    <a:ext uri="{9D8B030D-6E8A-4147-A177-3AD203B41FA5}">
                      <a16:colId xmlns:a16="http://schemas.microsoft.com/office/drawing/2014/main" val="4039467111"/>
                    </a:ext>
                  </a:extLst>
                </a:gridCol>
                <a:gridCol w="469392">
                  <a:extLst>
                    <a:ext uri="{9D8B030D-6E8A-4147-A177-3AD203B41FA5}">
                      <a16:colId xmlns:a16="http://schemas.microsoft.com/office/drawing/2014/main" val="1615828976"/>
                    </a:ext>
                  </a:extLst>
                </a:gridCol>
                <a:gridCol w="5071871">
                  <a:extLst>
                    <a:ext uri="{9D8B030D-6E8A-4147-A177-3AD203B41FA5}">
                      <a16:colId xmlns:a16="http://schemas.microsoft.com/office/drawing/2014/main" val="946371224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14136035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내역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페이지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2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농가선택</a:t>
                      </a: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 인공수정 기록시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42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개체번호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자리만 입력 또는 조회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선택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24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595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개체번호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자리만 입력 또는 조회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입력 조회 후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25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20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최초 농가 </a:t>
                      </a:r>
                      <a:r>
                        <a:rPr lang="ko-KR" altLang="en-US" sz="1400" dirty="0" err="1">
                          <a:latin typeface="+mn-ea"/>
                          <a:ea typeface="+mn-ea"/>
                        </a:rPr>
                        <a:t>일때</a:t>
                      </a:r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456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최초 농가 동의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인공수정기록 후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26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98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최초 농가 동의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농가 전화번호 입력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27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16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최초 농가 동의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정보 동의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28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92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최초 농가 동의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인공수정 문자 동의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29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093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최초 농가 동의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예약 문자 동의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30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27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최초 농가 동의 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완료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528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문자 관리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89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관리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내역 확인 선택</a:t>
                      </a:r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24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관리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내역 확인 상세 선택</a:t>
                      </a:r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33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59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관리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내역 확인 상세</a:t>
                      </a:r>
                      <a:endParaRPr lang="en-US" altLang="ko-KR" sz="1400" dirty="0">
                        <a:latin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34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2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관리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발송 선택</a:t>
                      </a:r>
                      <a:endParaRPr lang="en-US" altLang="ko-KR" sz="1400" dirty="0">
                        <a:latin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35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830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관리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발송 건 선택</a:t>
                      </a:r>
                      <a:endParaRPr lang="en-US" altLang="ko-KR" sz="1400" dirty="0">
                        <a:latin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36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15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관리</a:t>
                      </a:r>
                      <a:r>
                        <a:rPr lang="en-US" altLang="ko-KR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- </a:t>
                      </a:r>
                      <a:r>
                        <a:rPr lang="ko-KR" alt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문자 발송 즉시 전송</a:t>
                      </a:r>
                      <a:endParaRPr lang="en-US" altLang="ko-KR" sz="1400" dirty="0">
                        <a:latin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37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30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문자 내역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505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문자 내역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+mn-ea"/>
                          <a:ea typeface="+mn-ea"/>
                        </a:rPr>
                        <a:t>38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480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90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1167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B299C1-93AB-473F-B573-13908CFF7F7F}"/>
              </a:ext>
            </a:extLst>
          </p:cNvPr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+mj-ea"/>
                <a:ea typeface="+mj-ea"/>
              </a:rPr>
              <a:t>목 차 </a:t>
            </a:r>
            <a:r>
              <a:rPr lang="en-US" altLang="ko-KR" dirty="0">
                <a:latin typeface="+mj-ea"/>
                <a:ea typeface="+mj-ea"/>
              </a:rPr>
              <a:t>2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9495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73E8208-7219-0944-8DDA-1617BB027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8" y="465825"/>
            <a:ext cx="5382883" cy="847114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5E11D6E-6BDF-4A24-9650-B232D1FC0E38}"/>
              </a:ext>
            </a:extLst>
          </p:cNvPr>
          <p:cNvSpPr/>
          <p:nvPr/>
        </p:nvSpPr>
        <p:spPr>
          <a:xfrm>
            <a:off x="0" y="0"/>
            <a:ext cx="68580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</a:rPr>
              <a:t>6-5. </a:t>
            </a:r>
            <a:r>
              <a:rPr lang="ko-KR" altLang="en-US" dirty="0">
                <a:latin typeface="+mj-ea"/>
              </a:rPr>
              <a:t>최초  농가 동의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 예약 문자 동의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F98FC-E355-430F-9FF0-8BCF7C53CA0B}"/>
              </a:ext>
            </a:extLst>
          </p:cNvPr>
          <p:cNvSpPr txBox="1"/>
          <p:nvPr/>
        </p:nvSpPr>
        <p:spPr>
          <a:xfrm>
            <a:off x="12859" y="912518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해당 부분은  문자 설정 시간 때에 해당 동의 여부 에 따라 문자 발송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70056A8B-51FF-46B9-8660-DF0345EE92A2}"/>
              </a:ext>
            </a:extLst>
          </p:cNvPr>
          <p:cNvSpPr/>
          <p:nvPr/>
        </p:nvSpPr>
        <p:spPr>
          <a:xfrm>
            <a:off x="826471" y="4768618"/>
            <a:ext cx="3124427" cy="72037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8A79CB66-CA78-C34C-9C9A-E22CD68EB28E}"/>
              </a:ext>
            </a:extLst>
          </p:cNvPr>
          <p:cNvSpPr/>
          <p:nvPr/>
        </p:nvSpPr>
        <p:spPr>
          <a:xfrm>
            <a:off x="4929998" y="2743285"/>
            <a:ext cx="895423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066015CB-4E88-F940-B9BB-6EBC916E9F0A}"/>
              </a:ext>
            </a:extLst>
          </p:cNvPr>
          <p:cNvSpPr/>
          <p:nvPr/>
        </p:nvSpPr>
        <p:spPr>
          <a:xfrm>
            <a:off x="4219758" y="4569210"/>
            <a:ext cx="1421917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B0EB3-8BD0-9B41-BFA1-D5384CADAC58}"/>
              </a:ext>
            </a:extLst>
          </p:cNvPr>
          <p:cNvSpPr txBox="1"/>
          <p:nvPr/>
        </p:nvSpPr>
        <p:spPr>
          <a:xfrm>
            <a:off x="396814" y="9823274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ko-KR" dirty="0"/>
              <a:t>1.</a:t>
            </a:r>
            <a:r>
              <a:rPr kumimoji="1" lang="ko-KR" altLang="en-US" dirty="0"/>
              <a:t>동의 여부 체크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en-US" altLang="ko-KR" dirty="0"/>
              <a:t>2.</a:t>
            </a:r>
            <a:r>
              <a:rPr kumimoji="1" lang="ko-KR" altLang="en-US" dirty="0"/>
              <a:t>농가 설정 표시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en-US" altLang="ko-KR" dirty="0"/>
              <a:t>3.</a:t>
            </a:r>
            <a:r>
              <a:rPr kumimoji="1" lang="ko-KR" altLang="en-US" dirty="0"/>
              <a:t> </a:t>
            </a:r>
            <a:r>
              <a:rPr kumimoji="1" lang="en-US" altLang="ko-KR" dirty="0"/>
              <a:t>1~5</a:t>
            </a:r>
            <a:r>
              <a:rPr kumimoji="1" lang="ko-KR" altLang="en-US" dirty="0"/>
              <a:t>일전 해당 내역 문자 알림 설정</a:t>
            </a:r>
            <a:endParaRPr kumimoji="1" lang="ko-Kore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A9F6629-4B45-934A-9848-E978DD1AE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07" y="2656625"/>
            <a:ext cx="419991" cy="51332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0EB8F55-CC4D-E84F-8E76-193EEFAB6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664" y="4110706"/>
            <a:ext cx="495946" cy="60615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3F60A06-E0F9-5841-BBF7-CCA3D8A79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036" y="4817604"/>
            <a:ext cx="474636" cy="5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30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0BA4F8A-F31E-4FD6-81DD-841FC93DD0D6}"/>
              </a:ext>
            </a:extLst>
          </p:cNvPr>
          <p:cNvSpPr/>
          <p:nvPr/>
        </p:nvSpPr>
        <p:spPr>
          <a:xfrm>
            <a:off x="0" y="0"/>
            <a:ext cx="68580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</a:rPr>
              <a:t>6-6. </a:t>
            </a:r>
            <a:r>
              <a:rPr lang="ko-KR" altLang="en-US" dirty="0">
                <a:latin typeface="+mj-ea"/>
              </a:rPr>
              <a:t>최초  농가 동의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완료 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3C18F-B0C9-4704-82CD-A1CD0FE30A91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문자 동의 완료 처리</a:t>
            </a:r>
            <a:endParaRPr lang="en-US" altLang="ko-KR" dirty="0">
              <a:latin typeface="+mj-ea"/>
              <a:ea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04526D3-7ED1-3747-849F-0A839451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8" y="465825"/>
            <a:ext cx="5382883" cy="8471141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63601722-FC3A-8540-9347-549017271BC4}"/>
              </a:ext>
            </a:extLst>
          </p:cNvPr>
          <p:cNvSpPr/>
          <p:nvPr/>
        </p:nvSpPr>
        <p:spPr>
          <a:xfrm>
            <a:off x="1779545" y="8087652"/>
            <a:ext cx="3124427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439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E944E77-8D06-014A-9B8D-3467E7DA4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79" y="588935"/>
            <a:ext cx="4541004" cy="807289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1FCCED1-FFA6-4A6C-8A1D-F4C7B441405C}"/>
              </a:ext>
            </a:extLst>
          </p:cNvPr>
          <p:cNvSpPr/>
          <p:nvPr/>
        </p:nvSpPr>
        <p:spPr>
          <a:xfrm>
            <a:off x="0" y="0"/>
            <a:ext cx="68580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</a:rPr>
              <a:t>7-1. </a:t>
            </a:r>
            <a:r>
              <a:rPr lang="ko-KR" altLang="en-US" dirty="0">
                <a:latin typeface="+mj-ea"/>
              </a:rPr>
              <a:t>문자 관리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 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문자 내역 확인 선택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D3E29-1F7B-41E4-9F93-1FDEE5EFE199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문자 내역 확인 선택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8F32157-6406-4EBD-882C-3E7732B06BE3}"/>
              </a:ext>
            </a:extLst>
          </p:cNvPr>
          <p:cNvSpPr/>
          <p:nvPr/>
        </p:nvSpPr>
        <p:spPr>
          <a:xfrm>
            <a:off x="2067477" y="8014100"/>
            <a:ext cx="877201" cy="58627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943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F963CC8-839C-C94E-8D07-A7D39C76E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1" y="535553"/>
            <a:ext cx="4618494" cy="821065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28082A5-3691-4FD4-876E-66AA5CF455E8}"/>
              </a:ext>
            </a:extLst>
          </p:cNvPr>
          <p:cNvSpPr/>
          <p:nvPr/>
        </p:nvSpPr>
        <p:spPr>
          <a:xfrm>
            <a:off x="0" y="0"/>
            <a:ext cx="68580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</a:rPr>
              <a:t>7-2. </a:t>
            </a:r>
            <a:r>
              <a:rPr lang="ko-KR" altLang="en-US" dirty="0">
                <a:latin typeface="+mj-ea"/>
              </a:rPr>
              <a:t>문자 관리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 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문자 내역 확인 상세 선택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04AB0-DEFA-479C-8B48-063948F2AFB0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상세 선택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288595B-7D42-9A43-BD35-1EEA78EDE64F}"/>
              </a:ext>
            </a:extLst>
          </p:cNvPr>
          <p:cNvSpPr/>
          <p:nvPr/>
        </p:nvSpPr>
        <p:spPr>
          <a:xfrm>
            <a:off x="4562704" y="4347744"/>
            <a:ext cx="877201" cy="58627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534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4801FE1-7B31-B940-BFF7-E15537B61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73" y="474248"/>
            <a:ext cx="4515454" cy="802747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A097DF1-DB78-4556-B9E1-5C0C98A83FBF}"/>
              </a:ext>
            </a:extLst>
          </p:cNvPr>
          <p:cNvSpPr/>
          <p:nvPr/>
        </p:nvSpPr>
        <p:spPr>
          <a:xfrm>
            <a:off x="0" y="0"/>
            <a:ext cx="68580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</a:rPr>
              <a:t>7-3. </a:t>
            </a:r>
            <a:r>
              <a:rPr lang="ko-KR" altLang="en-US" dirty="0">
                <a:latin typeface="+mj-ea"/>
              </a:rPr>
              <a:t>문자 관리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 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문자 내역 확인 상세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D87F7-F4A3-4D93-BF89-0B7645372124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문자 내용 확인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6197FB34-6785-4AA6-B300-1DE78AB15FC2}"/>
              </a:ext>
            </a:extLst>
          </p:cNvPr>
          <p:cNvSpPr/>
          <p:nvPr/>
        </p:nvSpPr>
        <p:spPr>
          <a:xfrm>
            <a:off x="2928270" y="4913739"/>
            <a:ext cx="1984693" cy="118226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994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C0ABA38-6C5A-1246-A623-E5366EB3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79" y="588935"/>
            <a:ext cx="4541004" cy="807289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39A2DA5-E8C0-49C4-87F4-A232AEB7E844}"/>
              </a:ext>
            </a:extLst>
          </p:cNvPr>
          <p:cNvSpPr/>
          <p:nvPr/>
        </p:nvSpPr>
        <p:spPr>
          <a:xfrm>
            <a:off x="0" y="0"/>
            <a:ext cx="68580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</a:rPr>
              <a:t>7-4. </a:t>
            </a:r>
            <a:r>
              <a:rPr lang="ko-KR" altLang="en-US" dirty="0">
                <a:latin typeface="+mj-ea"/>
              </a:rPr>
              <a:t>문자 관리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 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문자 발송 선택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DC9CA-E4D2-4D59-AD61-F44DE75DFB64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</a:rPr>
              <a:t>문자 발송 선택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3CD63B24-ABD4-43B9-B906-07EFE7751449}"/>
              </a:ext>
            </a:extLst>
          </p:cNvPr>
          <p:cNvSpPr/>
          <p:nvPr/>
        </p:nvSpPr>
        <p:spPr>
          <a:xfrm>
            <a:off x="3291962" y="7934178"/>
            <a:ext cx="954574" cy="6983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620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A93760-3408-8743-BBE7-39EB90683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0" y="464489"/>
            <a:ext cx="4762500" cy="846666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39A2DA5-E8C0-49C4-87F4-A232AEB7E844}"/>
              </a:ext>
            </a:extLst>
          </p:cNvPr>
          <p:cNvSpPr/>
          <p:nvPr/>
        </p:nvSpPr>
        <p:spPr>
          <a:xfrm>
            <a:off x="0" y="0"/>
            <a:ext cx="68580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</a:rPr>
              <a:t>7-5. </a:t>
            </a:r>
            <a:r>
              <a:rPr lang="ko-KR" altLang="en-US" dirty="0">
                <a:latin typeface="+mj-ea"/>
              </a:rPr>
              <a:t>문자 관리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 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문자 발송 건 선택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DC9CA-E4D2-4D59-AD61-F44DE75DFB64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</a:rPr>
              <a:t>문자 </a:t>
            </a:r>
            <a:r>
              <a:rPr lang="ko-KR" altLang="en-US" dirty="0" err="1">
                <a:latin typeface="+mj-ea"/>
              </a:rPr>
              <a:t>발송건</a:t>
            </a:r>
            <a:r>
              <a:rPr lang="ko-KR" altLang="en-US" dirty="0">
                <a:latin typeface="+mj-ea"/>
              </a:rPr>
              <a:t>  선택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3CD63B24-ABD4-43B9-B906-07EFE7751449}"/>
              </a:ext>
            </a:extLst>
          </p:cNvPr>
          <p:cNvSpPr/>
          <p:nvPr/>
        </p:nvSpPr>
        <p:spPr>
          <a:xfrm>
            <a:off x="692552" y="3428102"/>
            <a:ext cx="861583" cy="6499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458B3C-0D36-FB45-AADE-9718EFA26C43}"/>
              </a:ext>
            </a:extLst>
          </p:cNvPr>
          <p:cNvSpPr/>
          <p:nvPr/>
        </p:nvSpPr>
        <p:spPr>
          <a:xfrm>
            <a:off x="1615564" y="5271253"/>
            <a:ext cx="861583" cy="6499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72FBE80-1B78-8741-B0C0-4D2912DBFA44}"/>
              </a:ext>
            </a:extLst>
          </p:cNvPr>
          <p:cNvSpPr/>
          <p:nvPr/>
        </p:nvSpPr>
        <p:spPr>
          <a:xfrm>
            <a:off x="2914839" y="5299666"/>
            <a:ext cx="861583" cy="6499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EA7F1ADB-B91D-E742-9A89-EE2C3EA0BF61}"/>
              </a:ext>
            </a:extLst>
          </p:cNvPr>
          <p:cNvSpPr/>
          <p:nvPr/>
        </p:nvSpPr>
        <p:spPr>
          <a:xfrm>
            <a:off x="4380852" y="5262177"/>
            <a:ext cx="861584" cy="6499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4B2D676-98B6-2448-853D-8C128138C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04" y="2847044"/>
            <a:ext cx="419991" cy="51332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459E841-47C8-C64C-A326-F597C4457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162" y="4688559"/>
            <a:ext cx="495946" cy="6061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9198333-BDFE-9B48-AEFE-565EC8D15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695" y="4682066"/>
            <a:ext cx="474636" cy="58011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A85F817-F0A8-EA48-8D96-24AD55CDD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997" y="4682068"/>
            <a:ext cx="474635" cy="5801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D9B1A3-10AB-7A47-995D-F741864C2C7A}"/>
              </a:ext>
            </a:extLst>
          </p:cNvPr>
          <p:cNvSpPr txBox="1"/>
          <p:nvPr/>
        </p:nvSpPr>
        <p:spPr>
          <a:xfrm>
            <a:off x="334820" y="9497812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ko-KR" dirty="0"/>
              <a:t>1.</a:t>
            </a:r>
            <a:r>
              <a:rPr kumimoji="1" lang="ko-KR" altLang="en-US" dirty="0"/>
              <a:t>발송 건 선택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en-US" altLang="ko-KR" dirty="0"/>
              <a:t>2.</a:t>
            </a:r>
            <a:r>
              <a:rPr kumimoji="1" lang="ko-KR" altLang="en-US" dirty="0"/>
              <a:t>교배 건</a:t>
            </a:r>
            <a:r>
              <a:rPr kumimoji="1" lang="en-US" altLang="ko-KR" dirty="0"/>
              <a:t>,</a:t>
            </a:r>
            <a:r>
              <a:rPr kumimoji="1" lang="ko-KR" altLang="en-US" dirty="0"/>
              <a:t> 취소 건 확인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en-US" altLang="ko-KR" dirty="0"/>
              <a:t>3.</a:t>
            </a:r>
            <a:r>
              <a:rPr kumimoji="1" lang="ko-KR" altLang="en-US" dirty="0"/>
              <a:t>전송 건</a:t>
            </a:r>
            <a:r>
              <a:rPr kumimoji="1" lang="en-US" altLang="ko-KR" dirty="0"/>
              <a:t>,</a:t>
            </a:r>
            <a:r>
              <a:rPr kumimoji="1" lang="ko-KR" altLang="en-US" dirty="0"/>
              <a:t> 미 전송 건 확인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en-US" altLang="ko-KR" dirty="0"/>
              <a:t>4.</a:t>
            </a:r>
            <a:r>
              <a:rPr kumimoji="1" lang="ko-KR" altLang="en-US" dirty="0"/>
              <a:t>교배 등록 일시 확인 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076822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0636138-5A10-6740-B998-290FCA168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0" y="464489"/>
            <a:ext cx="4762500" cy="8466667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39A2DA5-E8C0-49C4-87F4-A232AEB7E844}"/>
              </a:ext>
            </a:extLst>
          </p:cNvPr>
          <p:cNvSpPr/>
          <p:nvPr/>
        </p:nvSpPr>
        <p:spPr>
          <a:xfrm>
            <a:off x="0" y="0"/>
            <a:ext cx="68580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</a:rPr>
              <a:t>7-6. </a:t>
            </a:r>
            <a:r>
              <a:rPr lang="ko-KR" altLang="en-US" dirty="0">
                <a:latin typeface="+mj-ea"/>
              </a:rPr>
              <a:t>문자 관리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 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문자 발송 즉시 전송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DC9CA-E4D2-4D59-AD61-F44DE75DFB64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</a:rPr>
              <a:t>즉시 전송 선택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458B3C-0D36-FB45-AADE-9718EFA26C43}"/>
              </a:ext>
            </a:extLst>
          </p:cNvPr>
          <p:cNvSpPr/>
          <p:nvPr/>
        </p:nvSpPr>
        <p:spPr>
          <a:xfrm>
            <a:off x="2884414" y="8257084"/>
            <a:ext cx="861583" cy="6499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F32B08-64CD-9346-9CBB-D3002634A717}"/>
              </a:ext>
            </a:extLst>
          </p:cNvPr>
          <p:cNvSpPr txBox="1"/>
          <p:nvPr/>
        </p:nvSpPr>
        <p:spPr>
          <a:xfrm>
            <a:off x="334820" y="949781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ko-Kore-KR" altLang="en-US" dirty="0"/>
              <a:t>선택한</a:t>
            </a:r>
            <a:r>
              <a:rPr kumimoji="1" lang="ko-KR" altLang="en-US" dirty="0"/>
              <a:t> 내용 문자 즉시 발송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809811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39A2DA5-E8C0-49C4-87F4-A232AEB7E844}"/>
              </a:ext>
            </a:extLst>
          </p:cNvPr>
          <p:cNvSpPr/>
          <p:nvPr/>
        </p:nvSpPr>
        <p:spPr>
          <a:xfrm>
            <a:off x="0" y="0"/>
            <a:ext cx="68580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ea"/>
              </a:rPr>
              <a:t>8-1. </a:t>
            </a:r>
            <a:r>
              <a:rPr lang="ko-KR" altLang="en-US" dirty="0" err="1">
                <a:latin typeface="+mj-ea"/>
              </a:rPr>
              <a:t>문자내역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DC9CA-E4D2-4D59-AD61-F44DE75DFB64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문자 내역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1F7F6-75A7-744C-B693-9C47F4C56EB6}"/>
              </a:ext>
            </a:extLst>
          </p:cNvPr>
          <p:cNvSpPr txBox="1"/>
          <p:nvPr/>
        </p:nvSpPr>
        <p:spPr>
          <a:xfrm>
            <a:off x="12858" y="524932"/>
            <a:ext cx="6845141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dirty="0"/>
              <a:t>1</a:t>
            </a:r>
            <a:r>
              <a:rPr kumimoji="1" lang="en-US" altLang="ko-KR" dirty="0"/>
              <a:t>.</a:t>
            </a:r>
            <a:r>
              <a:rPr kumimoji="1" lang="ko-KR" altLang="en-US" dirty="0"/>
              <a:t>교배 기록시 문자 내역</a:t>
            </a:r>
            <a:endParaRPr kumimoji="1" lang="ko-Kore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603FF-16E8-3E4D-974C-9FD6C8469863}"/>
              </a:ext>
            </a:extLst>
          </p:cNvPr>
          <p:cNvSpPr txBox="1"/>
          <p:nvPr/>
        </p:nvSpPr>
        <p:spPr>
          <a:xfrm>
            <a:off x="12859" y="999072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ore-KR" dirty="0"/>
              <a:t>[Web</a:t>
            </a:r>
            <a:r>
              <a:rPr kumimoji="1" lang="ko-KR" altLang="en-US" dirty="0"/>
              <a:t>발신</a:t>
            </a:r>
            <a:r>
              <a:rPr kumimoji="1" lang="en-US" altLang="ko-KR" dirty="0"/>
              <a:t>]</a:t>
            </a:r>
          </a:p>
          <a:p>
            <a:r>
              <a:rPr kumimoji="1" lang="ko-KR" altLang="en-US" dirty="0"/>
              <a:t>수정일</a:t>
            </a:r>
            <a:r>
              <a:rPr kumimoji="1" lang="en-US" altLang="ko-KR" dirty="0"/>
              <a:t>:20200429</a:t>
            </a:r>
          </a:p>
          <a:p>
            <a:r>
              <a:rPr kumimoji="1" lang="ko-KR" altLang="en-US" dirty="0" err="1"/>
              <a:t>수정사</a:t>
            </a:r>
            <a:r>
              <a:rPr kumimoji="1" lang="en-US" altLang="ko-KR" dirty="0"/>
              <a:t>:</a:t>
            </a:r>
            <a:r>
              <a:rPr kumimoji="1" lang="ko-KR" altLang="en-US" dirty="0"/>
              <a:t>조수정</a:t>
            </a:r>
            <a:r>
              <a:rPr kumimoji="1" lang="en-US" altLang="ko-KR" dirty="0"/>
              <a:t>1</a:t>
            </a:r>
          </a:p>
          <a:p>
            <a:r>
              <a:rPr kumimoji="1" lang="ko-KR" altLang="en-US" dirty="0" err="1"/>
              <a:t>암소번호</a:t>
            </a:r>
            <a:r>
              <a:rPr kumimoji="1" lang="en-US" altLang="ko-KR" dirty="0"/>
              <a:t>:002009024996</a:t>
            </a:r>
          </a:p>
          <a:p>
            <a:r>
              <a:rPr kumimoji="1" lang="en" altLang="ko-Kore-KR" dirty="0"/>
              <a:t>KPN</a:t>
            </a:r>
            <a:r>
              <a:rPr kumimoji="1" lang="ko-KR" altLang="en-US" dirty="0"/>
              <a:t>명호</a:t>
            </a:r>
            <a:r>
              <a:rPr kumimoji="1" lang="en-US" altLang="ko-KR" dirty="0"/>
              <a:t>:1001</a:t>
            </a:r>
          </a:p>
          <a:p>
            <a:r>
              <a:rPr kumimoji="1" lang="ko-KR" altLang="en-US" dirty="0"/>
              <a:t>인공수정기록 하였습니다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B749A-D125-3B42-B3D9-672C7E4DE2BB}"/>
              </a:ext>
            </a:extLst>
          </p:cNvPr>
          <p:cNvSpPr txBox="1"/>
          <p:nvPr/>
        </p:nvSpPr>
        <p:spPr>
          <a:xfrm>
            <a:off x="3200401" y="982132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ore-KR" dirty="0"/>
              <a:t>[Web</a:t>
            </a:r>
            <a:r>
              <a:rPr kumimoji="1" lang="ko-KR" altLang="en-US" dirty="0"/>
              <a:t>발신</a:t>
            </a:r>
            <a:r>
              <a:rPr kumimoji="1" lang="en-US" altLang="ko-KR" dirty="0"/>
              <a:t>]</a:t>
            </a:r>
          </a:p>
          <a:p>
            <a:r>
              <a:rPr kumimoji="1" lang="ko-KR" altLang="en-US" dirty="0"/>
              <a:t>수정일</a:t>
            </a:r>
            <a:r>
              <a:rPr kumimoji="1" lang="en-US" altLang="ko-KR" dirty="0"/>
              <a:t>:20200422</a:t>
            </a:r>
          </a:p>
          <a:p>
            <a:r>
              <a:rPr kumimoji="1" lang="ko-KR" altLang="en-US" dirty="0" err="1"/>
              <a:t>수정사</a:t>
            </a:r>
            <a:r>
              <a:rPr kumimoji="1" lang="en-US" altLang="ko-KR" dirty="0"/>
              <a:t>:</a:t>
            </a:r>
            <a:r>
              <a:rPr kumimoji="1" lang="ko-KR" altLang="en-US" dirty="0"/>
              <a:t>조수정</a:t>
            </a:r>
            <a:r>
              <a:rPr kumimoji="1" lang="en-US" altLang="ko-KR" dirty="0"/>
              <a:t>1</a:t>
            </a:r>
          </a:p>
          <a:p>
            <a:r>
              <a:rPr kumimoji="1" lang="ko-KR" altLang="en-US" dirty="0" err="1"/>
              <a:t>암소번호</a:t>
            </a:r>
            <a:r>
              <a:rPr kumimoji="1" lang="en-US" altLang="ko-KR" dirty="0"/>
              <a:t>:002009024996</a:t>
            </a:r>
          </a:p>
          <a:p>
            <a:r>
              <a:rPr kumimoji="1" lang="en" altLang="ko-Kore-KR" dirty="0"/>
              <a:t>KPN</a:t>
            </a:r>
            <a:r>
              <a:rPr kumimoji="1" lang="ko-KR" altLang="en-US" dirty="0"/>
              <a:t>명호</a:t>
            </a:r>
            <a:r>
              <a:rPr kumimoji="1" lang="en-US" altLang="ko-KR" dirty="0"/>
              <a:t>:1007</a:t>
            </a:r>
          </a:p>
          <a:p>
            <a:r>
              <a:rPr kumimoji="1" lang="ko-KR" altLang="en-US" dirty="0" err="1"/>
              <a:t>수정기록</a:t>
            </a:r>
            <a:r>
              <a:rPr kumimoji="1" lang="ko-KR" altLang="en-US" dirty="0"/>
              <a:t> 취소하였습니다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7A11A-F38B-B14F-B412-8C4F2851F30C}"/>
              </a:ext>
            </a:extLst>
          </p:cNvPr>
          <p:cNvSpPr txBox="1"/>
          <p:nvPr/>
        </p:nvSpPr>
        <p:spPr>
          <a:xfrm>
            <a:off x="-4075" y="2827865"/>
            <a:ext cx="6845141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2.</a:t>
            </a:r>
            <a:r>
              <a:rPr kumimoji="1" lang="ko-KR" altLang="en-US" dirty="0"/>
              <a:t>발정 재귀일 문자 내역</a:t>
            </a:r>
            <a:endParaRPr kumimoji="1" lang="ko-Kore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1E1BC-63AA-A04A-AFA1-D4BCDCAD61E7}"/>
              </a:ext>
            </a:extLst>
          </p:cNvPr>
          <p:cNvSpPr txBox="1"/>
          <p:nvPr/>
        </p:nvSpPr>
        <p:spPr>
          <a:xfrm>
            <a:off x="165259" y="3217344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ore-KR" dirty="0"/>
              <a:t>[Web</a:t>
            </a:r>
            <a:r>
              <a:rPr kumimoji="1" lang="ko-KR" altLang="en-US" dirty="0"/>
              <a:t>발신</a:t>
            </a:r>
            <a:r>
              <a:rPr kumimoji="1" lang="en-US" altLang="ko-KR" dirty="0"/>
              <a:t>]</a:t>
            </a:r>
          </a:p>
          <a:p>
            <a:r>
              <a:rPr kumimoji="1" lang="ko-KR" altLang="en-US" dirty="0"/>
              <a:t>수정일</a:t>
            </a:r>
            <a:r>
              <a:rPr kumimoji="1" lang="en-US" altLang="ko-KR" dirty="0"/>
              <a:t>:20200429</a:t>
            </a:r>
          </a:p>
          <a:p>
            <a:r>
              <a:rPr kumimoji="1" lang="ko-KR" altLang="en-US" dirty="0" err="1"/>
              <a:t>개체번호</a:t>
            </a:r>
            <a:r>
              <a:rPr kumimoji="1" lang="en-US" altLang="ko-KR" dirty="0"/>
              <a:t>:002009024996</a:t>
            </a:r>
          </a:p>
          <a:p>
            <a:r>
              <a:rPr kumimoji="1" lang="ko-KR" altLang="en-US" dirty="0" err="1"/>
              <a:t>발정재귀일</a:t>
            </a:r>
            <a:r>
              <a:rPr kumimoji="1" lang="en-US" altLang="ko-KR" dirty="0"/>
              <a:t>:20200514</a:t>
            </a:r>
          </a:p>
          <a:p>
            <a:r>
              <a:rPr kumimoji="1" lang="ko-KR" altLang="en-US" dirty="0"/>
              <a:t>입니다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F10E3-8450-E040-84A6-9F3206BF6009}"/>
              </a:ext>
            </a:extLst>
          </p:cNvPr>
          <p:cNvSpPr txBox="1"/>
          <p:nvPr/>
        </p:nvSpPr>
        <p:spPr>
          <a:xfrm>
            <a:off x="-4075" y="4724403"/>
            <a:ext cx="6845141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3.</a:t>
            </a:r>
            <a:r>
              <a:rPr kumimoji="1" lang="ko-KR" altLang="en-US" dirty="0"/>
              <a:t>분만 예정일 문자 내역</a:t>
            </a:r>
            <a:endParaRPr kumimoji="1" lang="ko-Kore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383DD-7875-9547-8926-058521243218}"/>
              </a:ext>
            </a:extLst>
          </p:cNvPr>
          <p:cNvSpPr txBox="1"/>
          <p:nvPr/>
        </p:nvSpPr>
        <p:spPr>
          <a:xfrm>
            <a:off x="232994" y="5080014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ore-KR" dirty="0"/>
              <a:t>[Web</a:t>
            </a:r>
            <a:r>
              <a:rPr kumimoji="1" lang="ko-KR" altLang="en-US" dirty="0"/>
              <a:t>발신</a:t>
            </a:r>
            <a:r>
              <a:rPr kumimoji="1" lang="en-US" altLang="ko-KR" dirty="0"/>
              <a:t>]</a:t>
            </a:r>
          </a:p>
          <a:p>
            <a:r>
              <a:rPr kumimoji="1" lang="ko-KR" altLang="en-US" dirty="0"/>
              <a:t>수정일</a:t>
            </a:r>
            <a:r>
              <a:rPr kumimoji="1" lang="en-US" altLang="ko-KR" dirty="0"/>
              <a:t>:20200429</a:t>
            </a:r>
          </a:p>
          <a:p>
            <a:r>
              <a:rPr kumimoji="1" lang="ko-KR" altLang="en-US" dirty="0" err="1"/>
              <a:t>개체번호</a:t>
            </a:r>
            <a:r>
              <a:rPr kumimoji="1" lang="en-US" altLang="ko-KR" dirty="0"/>
              <a:t>:002009024996</a:t>
            </a:r>
          </a:p>
          <a:p>
            <a:r>
              <a:rPr kumimoji="1" lang="ko-KR" altLang="en-US" dirty="0" err="1"/>
              <a:t>분만예정일</a:t>
            </a:r>
            <a:r>
              <a:rPr kumimoji="1" lang="en-US" altLang="ko-KR" dirty="0"/>
              <a:t>:20200514</a:t>
            </a:r>
          </a:p>
          <a:p>
            <a:r>
              <a:rPr kumimoji="1" lang="ko-KR" altLang="en-US" dirty="0"/>
              <a:t>입니다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D8BE09-3A46-CE41-B932-06B92CA0676B}"/>
              </a:ext>
            </a:extLst>
          </p:cNvPr>
          <p:cNvSpPr txBox="1"/>
          <p:nvPr/>
        </p:nvSpPr>
        <p:spPr>
          <a:xfrm>
            <a:off x="63660" y="6587069"/>
            <a:ext cx="6845141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4.</a:t>
            </a:r>
            <a:r>
              <a:rPr kumimoji="1" lang="ko-KR" altLang="en-US" dirty="0"/>
              <a:t>분만 후 인공수정 교배 예정 문자 내역</a:t>
            </a:r>
            <a:endParaRPr kumimoji="1" lang="ko-Kore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45189-71C4-F04E-8642-97B5F21CBB08}"/>
              </a:ext>
            </a:extLst>
          </p:cNvPr>
          <p:cNvSpPr txBox="1"/>
          <p:nvPr/>
        </p:nvSpPr>
        <p:spPr>
          <a:xfrm>
            <a:off x="232994" y="6959617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ko-Kore-KR" dirty="0"/>
              <a:t>[Web</a:t>
            </a:r>
            <a:r>
              <a:rPr kumimoji="1" lang="ko-KR" altLang="en-US" dirty="0"/>
              <a:t>발신</a:t>
            </a:r>
            <a:r>
              <a:rPr kumimoji="1" lang="en-US" altLang="ko-KR" dirty="0"/>
              <a:t>]</a:t>
            </a:r>
          </a:p>
          <a:p>
            <a:r>
              <a:rPr kumimoji="1" lang="ko-KR" altLang="en-US" dirty="0"/>
              <a:t>수정일</a:t>
            </a:r>
            <a:r>
              <a:rPr kumimoji="1" lang="en-US" altLang="ko-KR" dirty="0"/>
              <a:t>:20200429</a:t>
            </a:r>
          </a:p>
          <a:p>
            <a:r>
              <a:rPr kumimoji="1" lang="ko-KR" altLang="en-US" dirty="0" err="1"/>
              <a:t>개체번호</a:t>
            </a:r>
            <a:r>
              <a:rPr kumimoji="1" lang="en-US" altLang="ko-KR" dirty="0"/>
              <a:t>:002009024996</a:t>
            </a:r>
          </a:p>
          <a:p>
            <a:r>
              <a:rPr kumimoji="1" lang="ko-KR" altLang="en-US" dirty="0"/>
              <a:t>분만일</a:t>
            </a:r>
            <a:r>
              <a:rPr kumimoji="1" lang="en-US" altLang="ko-KR" dirty="0"/>
              <a:t>:20200514</a:t>
            </a:r>
          </a:p>
          <a:p>
            <a:r>
              <a:rPr kumimoji="1" lang="ko-KR" altLang="en-US" dirty="0"/>
              <a:t>인공수정예정일</a:t>
            </a:r>
            <a:r>
              <a:rPr kumimoji="1" lang="en-US" altLang="ko-KR" dirty="0"/>
              <a:t>: 20200514</a:t>
            </a:r>
          </a:p>
          <a:p>
            <a:r>
              <a:rPr kumimoji="1" lang="ko-KR" altLang="en-US" dirty="0"/>
              <a:t>입니다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179584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F8B6715-4D7E-491F-8039-941800C6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" y="5775960"/>
            <a:ext cx="6832037" cy="3368041"/>
          </a:xfrm>
          <a:prstGeom prst="rect">
            <a:avLst/>
          </a:prstGeom>
        </p:spPr>
      </p:pic>
      <p:pic>
        <p:nvPicPr>
          <p:cNvPr id="3" name="_x211980256" descr="EMB000086602189">
            <a:extLst>
              <a:ext uri="{FF2B5EF4-FFF2-40B4-BE49-F238E27FC236}">
                <a16:creationId xmlns:a16="http://schemas.microsoft.com/office/drawing/2014/main" id="{B28949D5-33B2-4036-BF2F-E4B3F7AC8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12" y="11522441"/>
            <a:ext cx="4039554" cy="5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61C925C-E345-4348-ACA5-60548B476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89" y="669559"/>
            <a:ext cx="3349611" cy="73723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26C8704-AE39-472D-BEBB-EAF54F8E5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866"/>
            <a:ext cx="2758440" cy="102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3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ABE7D46-70CD-B548-9018-6DB372807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2" y="425116"/>
            <a:ext cx="4587096" cy="8154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10F8C7-1EE1-484B-A511-A21035221F15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1-1. </a:t>
            </a:r>
            <a:r>
              <a:rPr lang="ko-KR" altLang="en-US" dirty="0">
                <a:latin typeface="+mj-ea"/>
              </a:rPr>
              <a:t>로그인 화면에서 정보 제공 동의 요청하기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확인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723E5-5B44-4A93-9019-A09786473EF4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확인 선택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F10D9E9-7B2F-488B-9E22-6BC3C79668C7}"/>
              </a:ext>
            </a:extLst>
          </p:cNvPr>
          <p:cNvSpPr/>
          <p:nvPr/>
        </p:nvSpPr>
        <p:spPr>
          <a:xfrm>
            <a:off x="4358641" y="4922520"/>
            <a:ext cx="960120" cy="8839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95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1B0BA7B-E3E6-FD41-A9C5-4238BB15C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3" y="534838"/>
            <a:ext cx="4830793" cy="8422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31926-A54C-4D84-A1AF-0A98480309C0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1-2. </a:t>
            </a:r>
            <a:r>
              <a:rPr lang="ko-KR" altLang="en-US" dirty="0">
                <a:latin typeface="+mj-ea"/>
              </a:rPr>
              <a:t>개인정보처리 동의 요청하기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동의합니다</a:t>
            </a:r>
            <a:r>
              <a:rPr lang="en-US" altLang="ko-KR" dirty="0">
                <a:latin typeface="+mj-ea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B330E-93F2-44F7-B4E2-EB5C9D285436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동의합니다 선택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0AEF20C-3A16-49C5-9695-ADA408D33DF9}"/>
              </a:ext>
            </a:extLst>
          </p:cNvPr>
          <p:cNvSpPr/>
          <p:nvPr/>
        </p:nvSpPr>
        <p:spPr>
          <a:xfrm>
            <a:off x="2065165" y="7715419"/>
            <a:ext cx="960120" cy="8839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97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684AB54-B82C-D44F-A6CB-388CA8009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4" y="534836"/>
            <a:ext cx="4606506" cy="8189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D23EF-6AA7-4744-B849-0BD502E6798F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2-1. </a:t>
            </a:r>
            <a:r>
              <a:rPr lang="ko-KR" altLang="en-US" dirty="0" err="1">
                <a:latin typeface="+mj-ea"/>
              </a:rPr>
              <a:t>수정사</a:t>
            </a:r>
            <a:r>
              <a:rPr lang="ko-KR" altLang="en-US" dirty="0">
                <a:latin typeface="+mj-ea"/>
              </a:rPr>
              <a:t> 문자 설정 화면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 </a:t>
            </a:r>
            <a:r>
              <a:rPr lang="ko-KR" altLang="en-US" dirty="0" err="1">
                <a:latin typeface="+mj-ea"/>
              </a:rPr>
              <a:t>내정보</a:t>
            </a:r>
            <a:endParaRPr lang="en-US" altLang="ko-KR" dirty="0">
              <a:latin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14C71-FB7B-4ED5-A3E0-B9D84A518EDA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err="1">
                <a:latin typeface="+mj-ea"/>
                <a:ea typeface="+mj-ea"/>
              </a:rPr>
              <a:t>내정보</a:t>
            </a:r>
            <a:r>
              <a:rPr lang="ko-KR" altLang="en-US" dirty="0">
                <a:latin typeface="+mj-ea"/>
                <a:ea typeface="+mj-ea"/>
              </a:rPr>
              <a:t> 선택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2C895D7-4DD6-1A41-8A17-B56097152AC6}"/>
              </a:ext>
            </a:extLst>
          </p:cNvPr>
          <p:cNvSpPr/>
          <p:nvPr/>
        </p:nvSpPr>
        <p:spPr>
          <a:xfrm>
            <a:off x="1720108" y="6248927"/>
            <a:ext cx="960120" cy="8839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35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60E8389-65F5-D043-87BA-4E21DE4BB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43" y="517132"/>
            <a:ext cx="4583214" cy="8147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5ED15F-6B3C-4427-A40C-844F0FAA6F13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2-2. </a:t>
            </a:r>
            <a:r>
              <a:rPr lang="ko-KR" altLang="en-US" dirty="0" err="1">
                <a:latin typeface="+mj-ea"/>
              </a:rPr>
              <a:t>수정사</a:t>
            </a:r>
            <a:r>
              <a:rPr lang="ko-KR" altLang="en-US" dirty="0">
                <a:latin typeface="+mj-ea"/>
              </a:rPr>
              <a:t> 문자 설정 화면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발송시간변경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428D2-C2CF-4D77-8EB4-31DF393B8256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발송시간변경 선택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193D2FD-7497-4B37-8AE9-CCDFE8605361}"/>
              </a:ext>
            </a:extLst>
          </p:cNvPr>
          <p:cNvSpPr/>
          <p:nvPr/>
        </p:nvSpPr>
        <p:spPr>
          <a:xfrm>
            <a:off x="4187262" y="7417278"/>
            <a:ext cx="960120" cy="8839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01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39FBB09-64E7-9543-8EE9-B32AA295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" y="487272"/>
            <a:ext cx="4858828" cy="84324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D81D31-C4BF-4F3D-A080-1F9FC002AD51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2-3. </a:t>
            </a:r>
            <a:r>
              <a:rPr lang="ko-KR" altLang="en-US" dirty="0" err="1">
                <a:latin typeface="+mj-ea"/>
              </a:rPr>
              <a:t>수정사</a:t>
            </a:r>
            <a:r>
              <a:rPr lang="ko-KR" altLang="en-US" dirty="0">
                <a:latin typeface="+mj-ea"/>
              </a:rPr>
              <a:t> 문자 설정 화면 </a:t>
            </a:r>
            <a:r>
              <a:rPr lang="en-US" altLang="ko-KR" dirty="0">
                <a:latin typeface="+mj-ea"/>
              </a:rPr>
              <a:t>-</a:t>
            </a:r>
            <a:r>
              <a:rPr lang="ko-KR" altLang="en-US" dirty="0">
                <a:latin typeface="+mj-ea"/>
              </a:rPr>
              <a:t>문자발송여부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10554-9BB5-4712-84C9-499B0E69A73D}"/>
              </a:ext>
            </a:extLst>
          </p:cNvPr>
          <p:cNvSpPr txBox="1"/>
          <p:nvPr/>
        </p:nvSpPr>
        <p:spPr>
          <a:xfrm>
            <a:off x="12859" y="91251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문자 발송 여부 선택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A2F8FEB-059D-4C49-B0CA-50252A9E7F05}"/>
              </a:ext>
            </a:extLst>
          </p:cNvPr>
          <p:cNvSpPr/>
          <p:nvPr/>
        </p:nvSpPr>
        <p:spPr>
          <a:xfrm>
            <a:off x="4726844" y="2897037"/>
            <a:ext cx="960120" cy="8839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31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5451506-E31A-8E47-AE56-E5D07AD53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" y="487272"/>
            <a:ext cx="4858828" cy="84324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4953E7-E4A6-4C84-BEF6-7CFBC3709DE9}"/>
              </a:ext>
            </a:extLst>
          </p:cNvPr>
          <p:cNvSpPr txBox="1"/>
          <p:nvPr/>
        </p:nvSpPr>
        <p:spPr>
          <a:xfrm>
            <a:off x="12859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</a:rPr>
              <a:t>2-4. </a:t>
            </a:r>
            <a:r>
              <a:rPr lang="ko-KR" altLang="en-US" dirty="0" err="1">
                <a:latin typeface="+mj-ea"/>
              </a:rPr>
              <a:t>수정사</a:t>
            </a:r>
            <a:r>
              <a:rPr lang="ko-KR" altLang="en-US" dirty="0">
                <a:latin typeface="+mj-ea"/>
              </a:rPr>
              <a:t> 문자 설정 화면 </a:t>
            </a:r>
            <a:r>
              <a:rPr lang="en-US" altLang="ko-KR" dirty="0">
                <a:latin typeface="+mj-ea"/>
              </a:rPr>
              <a:t>–</a:t>
            </a:r>
            <a:r>
              <a:rPr lang="ko-KR" altLang="en-US" dirty="0">
                <a:latin typeface="+mj-ea"/>
              </a:rPr>
              <a:t>문자 발송 예약 시간</a:t>
            </a:r>
            <a:endParaRPr lang="en-US" altLang="ko-KR" dirty="0">
              <a:latin typeface="+mj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9AD79C-C7A0-44AE-92CF-849DC21F4318}"/>
              </a:ext>
            </a:extLst>
          </p:cNvPr>
          <p:cNvSpPr txBox="1"/>
          <p:nvPr/>
        </p:nvSpPr>
        <p:spPr>
          <a:xfrm>
            <a:off x="12859" y="912518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해당 예약 문자 발송 시간 </a:t>
            </a:r>
            <a:r>
              <a:rPr lang="en-US" altLang="ko-KR" dirty="0">
                <a:latin typeface="+mj-ea"/>
                <a:ea typeface="+mj-ea"/>
              </a:rPr>
              <a:t>06</a:t>
            </a:r>
            <a:r>
              <a:rPr lang="ko-KR" altLang="en-US" dirty="0">
                <a:latin typeface="+mj-ea"/>
                <a:ea typeface="+mj-ea"/>
              </a:rPr>
              <a:t>시</a:t>
            </a:r>
            <a:r>
              <a:rPr lang="en-US" altLang="ko-KR" dirty="0">
                <a:latin typeface="+mj-ea"/>
                <a:ea typeface="+mj-ea"/>
              </a:rPr>
              <a:t>~20</a:t>
            </a:r>
            <a:r>
              <a:rPr lang="ko-KR" altLang="en-US" dirty="0">
                <a:latin typeface="+mj-ea"/>
                <a:ea typeface="+mj-ea"/>
              </a:rPr>
              <a:t>시 까지 설정 가능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     - </a:t>
            </a:r>
            <a:r>
              <a:rPr lang="ko-KR" altLang="en-US" dirty="0">
                <a:latin typeface="+mj-ea"/>
                <a:ea typeface="+mj-ea"/>
              </a:rPr>
              <a:t>기본 </a:t>
            </a:r>
            <a:r>
              <a:rPr lang="en-US" altLang="ko-KR" dirty="0">
                <a:latin typeface="+mj-ea"/>
                <a:ea typeface="+mj-ea"/>
              </a:rPr>
              <a:t>6</a:t>
            </a:r>
            <a:r>
              <a:rPr lang="ko-KR" altLang="en-US" dirty="0">
                <a:latin typeface="+mj-ea"/>
                <a:ea typeface="+mj-ea"/>
              </a:rPr>
              <a:t>시로 설정되어 있습니다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j-ea"/>
                <a:ea typeface="+mj-ea"/>
              </a:rPr>
              <a:t>해당 내역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309B456-D98F-4BE2-A1D3-BFDA364A4F47}"/>
              </a:ext>
            </a:extLst>
          </p:cNvPr>
          <p:cNvSpPr/>
          <p:nvPr/>
        </p:nvSpPr>
        <p:spPr>
          <a:xfrm>
            <a:off x="4459440" y="4231780"/>
            <a:ext cx="1100433" cy="9434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C7C06-A1DD-714A-8A99-D9A24AA9C1FF}"/>
              </a:ext>
            </a:extLst>
          </p:cNvPr>
          <p:cNvSpPr txBox="1"/>
          <p:nvPr/>
        </p:nvSpPr>
        <p:spPr>
          <a:xfrm>
            <a:off x="432599" y="1007631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분만 후 교배일 예약 문자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kumimoji="1" lang="ko-KR" altLang="en-US" dirty="0"/>
              <a:t>발정 재귀일 예약 문자</a:t>
            </a:r>
            <a:endParaRPr kumimoji="1" lang="en-US" altLang="ko-KR" dirty="0"/>
          </a:p>
          <a:p>
            <a:pPr marL="285750" indent="-285750">
              <a:buFontTx/>
              <a:buChar char="-"/>
            </a:pPr>
            <a:r>
              <a:rPr kumimoji="1" lang="ko-KR" altLang="en-US" dirty="0"/>
              <a:t>분만 예정일 예약 문자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021887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1194</Words>
  <Application>Microsoft Macintosh PowerPoint</Application>
  <PresentationFormat>와이드스크린</PresentationFormat>
  <Paragraphs>274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5" baseType="lpstr"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 </dc:creator>
  <cp:lastModifiedBy>Microsoft Office User</cp:lastModifiedBy>
  <cp:revision>227</cp:revision>
  <dcterms:created xsi:type="dcterms:W3CDTF">2019-06-02T04:52:17Z</dcterms:created>
  <dcterms:modified xsi:type="dcterms:W3CDTF">2020-04-29T05:50:54Z</dcterms:modified>
</cp:coreProperties>
</file>